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0"/>
  </p:notesMasterIdLst>
  <p:sldIdLst>
    <p:sldId id="259" r:id="rId5"/>
    <p:sldId id="264" r:id="rId6"/>
    <p:sldId id="300" r:id="rId7"/>
    <p:sldId id="315" r:id="rId8"/>
    <p:sldId id="277" r:id="rId9"/>
    <p:sldId id="283" r:id="rId10"/>
    <p:sldId id="322" r:id="rId11"/>
    <p:sldId id="301" r:id="rId12"/>
    <p:sldId id="302" r:id="rId13"/>
    <p:sldId id="303" r:id="rId14"/>
    <p:sldId id="284" r:id="rId15"/>
    <p:sldId id="307" r:id="rId16"/>
    <p:sldId id="299" r:id="rId17"/>
    <p:sldId id="323" r:id="rId18"/>
    <p:sldId id="324" r:id="rId19"/>
    <p:sldId id="280" r:id="rId20"/>
    <p:sldId id="290" r:id="rId21"/>
    <p:sldId id="291" r:id="rId22"/>
    <p:sldId id="292" r:id="rId23"/>
    <p:sldId id="282" r:id="rId24"/>
    <p:sldId id="309" r:id="rId25"/>
    <p:sldId id="310" r:id="rId26"/>
    <p:sldId id="295" r:id="rId27"/>
    <p:sldId id="311" r:id="rId28"/>
    <p:sldId id="293" r:id="rId29"/>
    <p:sldId id="308" r:id="rId30"/>
    <p:sldId id="320" r:id="rId31"/>
    <p:sldId id="286" r:id="rId32"/>
    <p:sldId id="297" r:id="rId33"/>
    <p:sldId id="312" r:id="rId34"/>
    <p:sldId id="313" r:id="rId35"/>
    <p:sldId id="314" r:id="rId36"/>
    <p:sldId id="287" r:id="rId37"/>
    <p:sldId id="298" r:id="rId38"/>
    <p:sldId id="316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9538"/>
    <a:srgbClr val="00420E"/>
    <a:srgbClr val="54B847"/>
    <a:srgbClr val="8CC63E"/>
    <a:srgbClr val="F3D54E"/>
    <a:srgbClr val="767577"/>
    <a:srgbClr val="426DA9"/>
    <a:srgbClr val="007D8A"/>
    <a:srgbClr val="E87722"/>
    <a:srgbClr val="1D42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6C631F-D047-43A1-95FA-28CC4A2A928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268B4-D1F5-4418-BB61-EEBF2062D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542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For Fall 2025 and Spring 2026 Applicants, admissions stopped 436 people from being admitted which is about 3.5% of all Main application applicants for FA25 andSP26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268B4-D1F5-4418-BB61-EEBF2062D7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415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25383F"/>
                </a:solidFill>
              </a:rPr>
              <a:t>1. Timing Indicators: Time to submit &amp; Local submission</a:t>
            </a:r>
          </a:p>
          <a:p>
            <a:r>
              <a:rPr lang="en-US">
                <a:solidFill>
                  <a:srgbClr val="25383F"/>
                </a:solidFill>
              </a:rPr>
              <a:t>2.  Duplicate Applications: Duplicate users &amp; Multiple applications</a:t>
            </a:r>
            <a:endParaRPr lang="en-US" dirty="0">
              <a:solidFill>
                <a:srgbClr val="25383F"/>
              </a:solidFill>
            </a:endParaRPr>
          </a:p>
          <a:p>
            <a:r>
              <a:rPr lang="en-US">
                <a:solidFill>
                  <a:srgbClr val="25383F"/>
                </a:solidFill>
              </a:rPr>
              <a:t>3.Email address Analysis: Validity scores, Disposable emails, Bounces and Blocked access</a:t>
            </a:r>
            <a:endParaRPr lang="en-US">
              <a:solidFill>
                <a:srgbClr val="25383F"/>
              </a:solidFill>
              <a:ea typeface="Calibri"/>
            </a:endParaRPr>
          </a:p>
          <a:p>
            <a:r>
              <a:rPr lang="en-US" dirty="0">
                <a:solidFill>
                  <a:srgbClr val="25383F"/>
                </a:solidFill>
                <a:latin typeface="Aptos"/>
                <a:ea typeface="Calibri"/>
                <a:cs typeface="Calibri"/>
              </a:rPr>
              <a:t>4. IP Address Analysis: Multiple IPs used or applicants using the same IP. VPN detection. Location </a:t>
            </a:r>
            <a:r>
              <a:rPr lang="en-US">
                <a:solidFill>
                  <a:srgbClr val="25383F"/>
                </a:solidFill>
                <a:latin typeface="Aptos"/>
                <a:ea typeface="Calibri"/>
                <a:cs typeface="Calibri"/>
              </a:rPr>
              <a:t>Consistency</a:t>
            </a:r>
            <a:endParaRPr lang="en-US" dirty="0">
              <a:solidFill>
                <a:srgbClr val="25383F"/>
              </a:solidFill>
              <a:latin typeface="Aptos"/>
              <a:ea typeface="Calibri"/>
              <a:cs typeface="Calibri"/>
            </a:endParaRPr>
          </a:p>
          <a:p>
            <a:r>
              <a:rPr lang="en-US" dirty="0">
                <a:solidFill>
                  <a:srgbClr val="25383F"/>
                </a:solidFill>
                <a:latin typeface="Aptos"/>
                <a:ea typeface="Calibri"/>
                <a:cs typeface="Calibri"/>
              </a:rPr>
              <a:t>5. Location Analysis – When there is a significant discrepancy between the IP address and the </a:t>
            </a:r>
            <a:r>
              <a:rPr lang="en-US">
                <a:solidFill>
                  <a:srgbClr val="25383F"/>
                </a:solidFill>
                <a:latin typeface="Aptos"/>
                <a:ea typeface="Calibri"/>
                <a:cs typeface="Calibri"/>
              </a:rPr>
              <a:t>stated home address or institution.</a:t>
            </a:r>
            <a:endParaRPr lang="en-US" dirty="0">
              <a:solidFill>
                <a:srgbClr val="25383F"/>
              </a:solidFill>
              <a:latin typeface="Aptos"/>
              <a:ea typeface="Calibri"/>
              <a:cs typeface="Calibri"/>
            </a:endParaRPr>
          </a:p>
          <a:p>
            <a:r>
              <a:rPr lang="en-US" dirty="0">
                <a:solidFill>
                  <a:srgbClr val="25383F"/>
                </a:solidFill>
                <a:latin typeface="Aptos"/>
                <a:ea typeface="Calibri"/>
                <a:cs typeface="Calibri"/>
              </a:rPr>
              <a:t>6. Phone Number Analysis: </a:t>
            </a:r>
            <a:r>
              <a:rPr lang="en-US" dirty="0">
                <a:solidFill>
                  <a:srgbClr val="25383F"/>
                </a:solidFill>
                <a:ea typeface="Calibri"/>
              </a:rPr>
              <a:t>Flags </a:t>
            </a:r>
            <a:r>
              <a:rPr lang="en-US" dirty="0">
                <a:solidFill>
                  <a:srgbClr val="25383F"/>
                </a:solidFill>
              </a:rPr>
              <a:t>VoIP (internet-based) numbers, Reviews Carrier</a:t>
            </a:r>
            <a:r>
              <a:rPr lang="en-US">
                <a:solidFill>
                  <a:srgbClr val="25383F"/>
                </a:solidFill>
              </a:rPr>
              <a:t> and Risk Assessment, Identity Match.</a:t>
            </a:r>
            <a:endParaRPr lang="en-US" dirty="0">
              <a:solidFill>
                <a:srgbClr val="25383F"/>
              </a:solidFill>
              <a:latin typeface="Aptos"/>
              <a:ea typeface="Calibri"/>
              <a:cs typeface="Calibri"/>
            </a:endParaRPr>
          </a:p>
          <a:p>
            <a:endParaRPr lang="en-US" dirty="0">
              <a:solidFill>
                <a:srgbClr val="25383F"/>
              </a:solidFill>
              <a:latin typeface="Aptos"/>
              <a:ea typeface="Calibri"/>
              <a:cs typeface="Calibri"/>
            </a:endParaRPr>
          </a:p>
          <a:p>
            <a:endParaRPr lang="en-US" b="1" dirty="0">
              <a:solidFill>
                <a:srgbClr val="25383F"/>
              </a:solidFill>
              <a:latin typeface="Aptos"/>
              <a:ea typeface="Calibri"/>
              <a:cs typeface="Calibri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268B4-D1F5-4418-BB61-EEBF2062D7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267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Earlier I mentioned that admissions stopped 436 people from being admitted. About half of them were stopped as High risk.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268B4-D1F5-4418-BB61-EEBF2062D7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996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Each application must be reviewed closely because having 1 or 2 risk factors does not mean it's automatically fraud.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268B4-D1F5-4418-BB61-EEBF2062D7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998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lage of a person&#10;&#10;Description automatically generated with medium confidence">
            <a:extLst>
              <a:ext uri="{FF2B5EF4-FFF2-40B4-BE49-F238E27FC236}">
                <a16:creationId xmlns:a16="http://schemas.microsoft.com/office/drawing/2014/main" id="{EDAFCF8D-B159-0F41-B70E-8F1621FDD9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E37E60A-865D-4747-A721-780B9E308F22}"/>
              </a:ext>
            </a:extLst>
          </p:cNvPr>
          <p:cNvCxnSpPr>
            <a:cxnSpLocks/>
          </p:cNvCxnSpPr>
          <p:nvPr userDrawn="1"/>
        </p:nvCxnSpPr>
        <p:spPr>
          <a:xfrm>
            <a:off x="12700" y="4067435"/>
            <a:ext cx="58166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6EEF886-6DCE-534E-ADBB-1AA02F573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043" y="1192935"/>
            <a:ext cx="7387057" cy="2502764"/>
          </a:xfrm>
        </p:spPr>
        <p:txBody>
          <a:bodyPr>
            <a:normAutofit/>
          </a:bodyPr>
          <a:lstStyle>
            <a:lvl1pPr>
              <a:defRPr sz="4000" b="1" spc="-1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82230B-C1A0-F446-9B7E-8E9B529D43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2463" y="4579466"/>
            <a:ext cx="6256337" cy="748251"/>
          </a:xfrm>
        </p:spPr>
        <p:txBody>
          <a:bodyPr>
            <a:normAutofit/>
          </a:bodyPr>
          <a:lstStyle>
            <a:lvl1pPr marL="0" indent="0">
              <a:buNone/>
              <a:defRPr sz="2000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pc="-1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pc="-1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pc="-1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pc="-1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 descr="A picture containing text, clipart, light&#10;&#10;Description automatically generated">
            <a:extLst>
              <a:ext uri="{FF2B5EF4-FFF2-40B4-BE49-F238E27FC236}">
                <a16:creationId xmlns:a16="http://schemas.microsoft.com/office/drawing/2014/main" id="{B07B0BBA-484C-984F-9F46-0F34D706FF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043" y="5371520"/>
            <a:ext cx="3328288" cy="93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27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A4C5756-D8CA-464E-8CC3-B46E0FD982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211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8CEB878-5607-514A-B032-CABEDD9A13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7175" y="0"/>
            <a:ext cx="5584825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43CE1DFE-0284-664A-BF9E-DF195BE650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517525"/>
            <a:ext cx="5954486" cy="1325563"/>
          </a:xfrm>
        </p:spPr>
        <p:txBody>
          <a:bodyPr>
            <a:normAutofit/>
          </a:bodyPr>
          <a:lstStyle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Click to edit Master title style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9A392D9-82BE-CD4E-B46A-D2F31F4820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2928938"/>
            <a:ext cx="5345112" cy="34940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4E3D135-F04D-5842-801F-4475DEF82EC2}"/>
              </a:ext>
            </a:extLst>
          </p:cNvPr>
          <p:cNvCxnSpPr>
            <a:cxnSpLocks/>
          </p:cNvCxnSpPr>
          <p:nvPr userDrawn="1"/>
        </p:nvCxnSpPr>
        <p:spPr>
          <a:xfrm>
            <a:off x="467834" y="2367848"/>
            <a:ext cx="3625702" cy="0"/>
          </a:xfrm>
          <a:prstGeom prst="line">
            <a:avLst/>
          </a:prstGeom>
          <a:ln w="25400">
            <a:solidFill>
              <a:srgbClr val="429538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3529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BA24D00-4742-6146-B209-67500186A4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23545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49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203E9E8-5D6C-C546-96E2-1431C556CA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43600" y="533400"/>
            <a:ext cx="2794000" cy="2794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29FB620A-2087-A740-9EF7-9CD144C7C9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940800" y="533400"/>
            <a:ext cx="2794000" cy="2794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0AFF8E9F-1A60-A04F-8B6F-79C2B656842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43600" y="3530601"/>
            <a:ext cx="2794000" cy="2794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66E4592F-2F4F-DA4B-BF11-1602A1B2F3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40800" y="3530601"/>
            <a:ext cx="2794000" cy="2794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4" name="Title 12">
            <a:extLst>
              <a:ext uri="{FF2B5EF4-FFF2-40B4-BE49-F238E27FC236}">
                <a16:creationId xmlns:a16="http://schemas.microsoft.com/office/drawing/2014/main" id="{7F25F9D1-3FD6-194A-9482-1571F301C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517525"/>
            <a:ext cx="5156200" cy="1325563"/>
          </a:xfrm>
        </p:spPr>
        <p:txBody>
          <a:bodyPr>
            <a:normAutofit/>
          </a:bodyPr>
          <a:lstStyle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F033AEE-45B6-9940-89DC-106A576DC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2928938"/>
            <a:ext cx="5156200" cy="34940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363446C-AD38-1E49-A1D9-ABD7FE3FBCC9}"/>
              </a:ext>
            </a:extLst>
          </p:cNvPr>
          <p:cNvCxnSpPr>
            <a:cxnSpLocks/>
          </p:cNvCxnSpPr>
          <p:nvPr userDrawn="1"/>
        </p:nvCxnSpPr>
        <p:spPr>
          <a:xfrm>
            <a:off x="467834" y="2367848"/>
            <a:ext cx="3625702" cy="0"/>
          </a:xfrm>
          <a:prstGeom prst="line">
            <a:avLst/>
          </a:prstGeom>
          <a:ln w="25400">
            <a:solidFill>
              <a:srgbClr val="429538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33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203E9E8-5D6C-C546-96E2-1431C556CA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43600" y="533400"/>
            <a:ext cx="2794000" cy="2794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29FB620A-2087-A740-9EF7-9CD144C7C9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940800" y="533400"/>
            <a:ext cx="2794000" cy="2794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0AFF8E9F-1A60-A04F-8B6F-79C2B656842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43600" y="3530601"/>
            <a:ext cx="2794000" cy="2794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66E4592F-2F4F-DA4B-BF11-1602A1B2F3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40800" y="3530601"/>
            <a:ext cx="2794000" cy="2794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4" name="Title 12">
            <a:extLst>
              <a:ext uri="{FF2B5EF4-FFF2-40B4-BE49-F238E27FC236}">
                <a16:creationId xmlns:a16="http://schemas.microsoft.com/office/drawing/2014/main" id="{7F25F9D1-3FD6-194A-9482-1571F301C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7526"/>
            <a:ext cx="5156200" cy="663573"/>
          </a:xfrm>
        </p:spPr>
        <p:txBody>
          <a:bodyPr>
            <a:normAutofit/>
          </a:bodyPr>
          <a:lstStyle>
            <a:lvl1pPr>
              <a:defRPr sz="3000" spc="-1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F033AEE-45B6-9940-89DC-106A576DC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2928939"/>
            <a:ext cx="5156200" cy="339566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363446C-AD38-1E49-A1D9-ABD7FE3FBCC9}"/>
              </a:ext>
            </a:extLst>
          </p:cNvPr>
          <p:cNvCxnSpPr>
            <a:cxnSpLocks/>
          </p:cNvCxnSpPr>
          <p:nvPr userDrawn="1"/>
        </p:nvCxnSpPr>
        <p:spPr>
          <a:xfrm>
            <a:off x="467834" y="2367848"/>
            <a:ext cx="3625702" cy="0"/>
          </a:xfrm>
          <a:prstGeom prst="line">
            <a:avLst/>
          </a:prstGeom>
          <a:ln w="25400">
            <a:solidFill>
              <a:srgbClr val="429538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BC30C-D036-414C-A125-D3576975AAB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57200" y="1460500"/>
            <a:ext cx="5156200" cy="54609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sub-headline</a:t>
            </a:r>
          </a:p>
        </p:txBody>
      </p:sp>
    </p:spTree>
    <p:extLst>
      <p:ext uri="{BB962C8B-B14F-4D97-AF65-F5344CB8AC3E}">
        <p14:creationId xmlns:p14="http://schemas.microsoft.com/office/powerpoint/2010/main" val="548077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8A20978F-CC47-8242-832C-91C086A8D8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577008E-6DA9-C245-B3A4-C3493000A572}"/>
              </a:ext>
            </a:extLst>
          </p:cNvPr>
          <p:cNvSpPr/>
          <p:nvPr userDrawn="1"/>
        </p:nvSpPr>
        <p:spPr>
          <a:xfrm>
            <a:off x="1263502" y="962247"/>
            <a:ext cx="9664996" cy="49335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449A357-CD78-8940-9103-61E019A29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02" y="1165225"/>
            <a:ext cx="9664996" cy="1325563"/>
          </a:xfrm>
        </p:spPr>
        <p:txBody>
          <a:bodyPr>
            <a:normAutofit/>
          </a:bodyPr>
          <a:lstStyle>
            <a:lvl1pPr algn="ctr">
              <a:defRPr sz="4400" spc="-1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590FBAA-D8BA-5546-9CEB-CDD6CD59654A}"/>
              </a:ext>
            </a:extLst>
          </p:cNvPr>
          <p:cNvCxnSpPr>
            <a:cxnSpLocks/>
          </p:cNvCxnSpPr>
          <p:nvPr userDrawn="1"/>
        </p:nvCxnSpPr>
        <p:spPr>
          <a:xfrm>
            <a:off x="4283149" y="2483736"/>
            <a:ext cx="3625702" cy="0"/>
          </a:xfrm>
          <a:prstGeom prst="line">
            <a:avLst/>
          </a:prstGeom>
          <a:ln w="25400">
            <a:solidFill>
              <a:srgbClr val="429538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49F821-F7A3-D142-BB0A-E59017894F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4356" y="3265488"/>
            <a:ext cx="8523287" cy="2187575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078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449A357-CD78-8940-9103-61E019A29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02" y="380504"/>
            <a:ext cx="9664996" cy="959804"/>
          </a:xfrm>
        </p:spPr>
        <p:txBody>
          <a:bodyPr>
            <a:normAutofit/>
          </a:bodyPr>
          <a:lstStyle>
            <a:lvl1pPr algn="ctr">
              <a:defRPr sz="4400" spc="-1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590FBAA-D8BA-5546-9CEB-CDD6CD59654A}"/>
              </a:ext>
            </a:extLst>
          </p:cNvPr>
          <p:cNvCxnSpPr>
            <a:cxnSpLocks/>
          </p:cNvCxnSpPr>
          <p:nvPr userDrawn="1"/>
        </p:nvCxnSpPr>
        <p:spPr>
          <a:xfrm>
            <a:off x="4283149" y="1477466"/>
            <a:ext cx="3625702" cy="0"/>
          </a:xfrm>
          <a:prstGeom prst="line">
            <a:avLst/>
          </a:prstGeom>
          <a:ln w="25400">
            <a:solidFill>
              <a:srgbClr val="429538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604F5D3-43CA-134A-B1F6-865881B61A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35956" y="1722597"/>
            <a:ext cx="8320088" cy="59388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sub-head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F39966-54CF-A14A-92B9-47DD6A24FC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8323" y="2583577"/>
            <a:ext cx="5379087" cy="3915885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1630D6D-075B-9041-9731-F68AE55D062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64590" y="2583577"/>
            <a:ext cx="5379087" cy="3915885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4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17C7D2E-7331-C645-AB56-BCDA8C7CF2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7700" y="2209800"/>
            <a:ext cx="2603500" cy="2044700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9C6F2B03-89C8-A34E-8973-5F388C1F0B7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76434" y="2209800"/>
            <a:ext cx="2603500" cy="2044700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774F3AE6-AE53-E246-BEFB-39FBDCA1A4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40800" y="4432300"/>
            <a:ext cx="2603500" cy="2044700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1EA61FDA-A426-4F47-B2AF-1F63C82ACE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12067" y="4432300"/>
            <a:ext cx="2603500" cy="2044700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6A842A46-8497-FA45-B0FA-48DF7D47C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381000"/>
            <a:ext cx="10896600" cy="904875"/>
          </a:xfrm>
        </p:spPr>
        <p:txBody>
          <a:bodyPr>
            <a:normAutofit/>
          </a:bodyPr>
          <a:lstStyle>
            <a:lvl1pPr algn="ctr">
              <a:defRPr sz="4000" spc="-1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77BDA3AB-E693-F447-8567-9CF92E94E6F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47700" y="1290637"/>
            <a:ext cx="108966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sub-headline</a:t>
            </a:r>
          </a:p>
        </p:txBody>
      </p:sp>
    </p:spTree>
    <p:extLst>
      <p:ext uri="{BB962C8B-B14F-4D97-AF65-F5344CB8AC3E}">
        <p14:creationId xmlns:p14="http://schemas.microsoft.com/office/powerpoint/2010/main" val="3382251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17C7D2E-7331-C645-AB56-BCDA8C7CF2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98800" y="0"/>
            <a:ext cx="2916766" cy="2044700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9C6F2B03-89C8-A34E-8973-5F388C1F0B7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75234" y="0"/>
            <a:ext cx="2916766" cy="2044700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86BB1AD3-3C4C-7549-B554-32CA78AF599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583" y="2216150"/>
            <a:ext cx="2916766" cy="2044700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Picture Placeholder 6">
            <a:extLst>
              <a:ext uri="{FF2B5EF4-FFF2-40B4-BE49-F238E27FC236}">
                <a16:creationId xmlns:a16="http://schemas.microsoft.com/office/drawing/2014/main" id="{C47B043D-2FAB-3747-A896-012C1A78307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87017" y="2216150"/>
            <a:ext cx="2916766" cy="2044700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990BDD-6406-4442-96A1-0B635B65114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5698" y="4983479"/>
            <a:ext cx="10942638" cy="1553845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b="0" i="0" smtClean="0">
                <a:effectLst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copy.</a:t>
            </a:r>
          </a:p>
        </p:txBody>
      </p:sp>
    </p:spTree>
    <p:extLst>
      <p:ext uri="{BB962C8B-B14F-4D97-AF65-F5344CB8AC3E}">
        <p14:creationId xmlns:p14="http://schemas.microsoft.com/office/powerpoint/2010/main" val="3701775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8D995-7E03-8A43-8D03-557EA2C8B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6FFFA-21E2-5647-9AD9-9A13B255CA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F98966-5329-D14B-BD30-16D051DF5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45E9B1-8A20-8347-8F5F-73CFF8917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D1C6-EB82-514E-9665-343AB920F9D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EC33C2-9C4B-4F4A-8422-69766F2C5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1C777-5D14-5A42-ABCD-A8081FDB7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A38EB-8616-7245-9B05-4BDE64C8E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47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B93F6-133F-8C4B-9E8D-DB1FBAD3C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67C95-0D80-0F40-A664-70EAEF9A2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447086-EC39-9A4D-BC7A-75E39A5A2D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AAC272-B020-5F4D-B355-3676ACFD0A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0F6EE8-7915-D548-B687-3A946B40EA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77B43-284D-B04E-87FA-791F3E0CE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D1C6-EB82-514E-9665-343AB920F9D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8D59A3-2684-EB41-9360-B68D948B4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4FD2A9-2B0B-7E42-87F8-0F90D444E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A38EB-8616-7245-9B05-4BDE64C8E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603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FD9CC-F44E-BF4A-A173-7F95FF36E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A39F02-6B8C-004E-882F-7D99619EE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D1C6-EB82-514E-9665-343AB920F9D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4A836-EF61-4B45-A237-697C4A754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B0042-FD49-1E4E-8ADD-13253295F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A38EB-8616-7245-9B05-4BDE64C8E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45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5B3637-EF01-B44A-8864-D28608889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D1C6-EB82-514E-9665-343AB920F9D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0435BC-D40E-DD46-9218-52784C321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BFB83B-90B8-D048-9A0E-13A629951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A38EB-8616-7245-9B05-4BDE64C8E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453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7B361-C4AF-7943-B4F8-9206A78E9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29470-0858-364E-AB72-8813A853D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93898-132F-5F4B-B5B6-03F5314EE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45C9D9-18DB-7043-B922-E747B4A6B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D1C6-EB82-514E-9665-343AB920F9D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BFE0C4-6EF1-7344-8129-C1080FE19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2EECB1-95D6-584E-9DE8-17B626D67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A38EB-8616-7245-9B05-4BDE64C8E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10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36264-1973-F143-8D7B-6EB022CF3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CF540B-B104-A04A-9D3E-E82D86E7EC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C3BB6-52D7-0F44-9C11-5CB3F6D31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E780AE-9434-8345-A99A-038008386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D1C6-EB82-514E-9665-343AB920F9D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4102BE-96AD-9F41-9C70-3CCACC8E8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B6304-F20C-5141-927B-35B931101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A38EB-8616-7245-9B05-4BDE64C8E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889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DC96C-50B0-5F47-A6A7-2BC8F1681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590D37-7DA4-DE49-84F8-BFB1263CE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98543-F5C7-194B-98C9-06C7DA5E6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D1C6-EB82-514E-9665-343AB920F9D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85F1B-30D4-F44A-B32D-9205530BB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B0EC7-95CE-7A4D-8CE4-6EE526AEC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A38EB-8616-7245-9B05-4BDE64C8E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50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63FB21-E601-8342-B014-6316E435CC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8735F8-64E9-CF42-B9E5-3101BD8188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E5FE4-804D-B247-A29F-2E5AD8946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D1C6-EB82-514E-9665-343AB920F9D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7758E-BC45-6943-80E2-BA3F26385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DD057-E4D7-E84B-8597-78D57C785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A38EB-8616-7245-9B05-4BDE64C8E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1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F6ACED-7DB7-4940-9731-E6CA719AC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2021A-73C9-CB40-B269-70B7AF844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8226B-84BC-2546-A47E-1BD729C116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5D1C6-EB82-514E-9665-343AB920F9D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7F0C3-9AFE-0149-9284-FEDB7BE7A4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15EE26-9746-9840-AA61-04CBC5E4A4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A38EB-8616-7245-9B05-4BDE64C8E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8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49" r:id="rId3"/>
    <p:sldLayoutId id="2147483650" r:id="rId4"/>
    <p:sldLayoutId id="2147483651" r:id="rId5"/>
    <p:sldLayoutId id="2147483660" r:id="rId6"/>
    <p:sldLayoutId id="2147483662" r:id="rId7"/>
    <p:sldLayoutId id="2147483665" r:id="rId8"/>
    <p:sldLayoutId id="2147483663" r:id="rId9"/>
    <p:sldLayoutId id="2147483664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.element451.io/en/articles/9927313-bolt-app-fraud-detector-agen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help.element451.io/en/articles/13006508-identity-verification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heather.hutchings@voyatek.com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F7BD1-23CA-8242-9FDC-34BF31E46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Fraudulent Students in Higher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333458-DF05-2643-B237-CDA98FC66A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671239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EAF31-E944-E340-B88D-35E5AB6C7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Nation-wide Problem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9B722F-A506-4341-B095-D5E84C6DDC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97157" y="5988811"/>
            <a:ext cx="8439391" cy="322538"/>
          </a:xfrm>
        </p:spPr>
        <p:txBody>
          <a:bodyPr>
            <a:normAutofit/>
          </a:bodyPr>
          <a:lstStyle/>
          <a:p>
            <a:r>
              <a:rPr lang="en-US" sz="1200"/>
              <a:t>https://abcnews.com/US/inside-ghost-student-scam-identity-theft-steal-college/story?id=129359506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5E5C25-5F47-E126-3D54-8D8670A4A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554" y="2036151"/>
            <a:ext cx="6320055" cy="366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563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57A35-F9BA-1BE8-D575-F0FB07D6B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CAA49-80A4-DBC1-3BA7-353B42418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Committees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1B262D-B20C-2E1F-132D-96EFC0DE20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3502" y="2538377"/>
            <a:ext cx="9664996" cy="336322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  <a:latin typeface="Aptos" panose="020B0004020202020204" pitchFamily="34" charset="0"/>
              </a:rPr>
              <a:t>Small Group (Meets bi-weekly)</a:t>
            </a:r>
          </a:p>
          <a:p>
            <a:pPr marL="1028700" lvl="1" indent="-342900" fontAlgn="base"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Aptos"/>
              </a:rPr>
              <a:t>Featuring leadership from the Registrar, Admission, Financial Aid, and Bursar offices </a:t>
            </a:r>
            <a:endParaRPr lang="en-US" sz="200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342900" indent="-342900"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Large Group  (Quarterly) </a:t>
            </a:r>
          </a:p>
          <a:p>
            <a:pPr marL="1028700" lvl="1" indent="-342900" fontAlgn="base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Aptos"/>
              </a:rPr>
              <a:t>Small group +  leadership from IT, lead academic advisors, and our</a:t>
            </a:r>
            <a:r>
              <a:rPr lang="en-US" sz="2000">
                <a:solidFill>
                  <a:srgbClr val="000000"/>
                </a:solidFill>
                <a:latin typeface="Aptos"/>
              </a:rPr>
              <a:t> online learning team </a:t>
            </a:r>
            <a:endParaRPr lang="en-US" sz="2000" dirty="0">
              <a:solidFill>
                <a:srgbClr val="000000"/>
              </a:solidFill>
              <a:latin typeface="Aptos"/>
              <a:cs typeface="Arial"/>
            </a:endParaRPr>
          </a:p>
          <a:p>
            <a:pPr marL="342900" indent="-342900" algn="l">
              <a:lnSpc>
                <a:spcPct val="100000"/>
              </a:lnSpc>
              <a:buChar char="•"/>
            </a:pPr>
            <a:r>
              <a:rPr lang="en-US" sz="2000">
                <a:solidFill>
                  <a:srgbClr val="000000"/>
                </a:solidFill>
                <a:latin typeface="Aptos"/>
                <a:cs typeface="Arial"/>
              </a:rPr>
              <a:t>State-wide  (Complete)</a:t>
            </a:r>
            <a:endParaRPr lang="en-US"/>
          </a:p>
          <a:p>
            <a:pPr marL="1028700" lvl="1" indent="-342900" fontAlgn="base">
              <a:lnSpc>
                <a:spcPct val="100000"/>
              </a:lnSpc>
            </a:pPr>
            <a:r>
              <a:rPr lang="en-US" sz="20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Kevin Wesselman &amp; Audrey Woods</a:t>
            </a:r>
          </a:p>
        </p:txBody>
      </p:sp>
    </p:spTree>
    <p:extLst>
      <p:ext uri="{BB962C8B-B14F-4D97-AF65-F5344CB8AC3E}">
        <p14:creationId xmlns:p14="http://schemas.microsoft.com/office/powerpoint/2010/main" val="1829131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62F08-318E-78BB-8D86-E05EB3494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57C22-F537-E794-803B-F9B7C78EB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Fraud Squad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8C3C0-F47D-1ECD-78CA-81476A650D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A group of people on a football field&#10;&#10;AI-generated content may be incorrect.">
            <a:extLst>
              <a:ext uri="{FF2B5EF4-FFF2-40B4-BE49-F238E27FC236}">
                <a16:creationId xmlns:a16="http://schemas.microsoft.com/office/drawing/2014/main" id="{1CD6EAB5-57D3-1F3F-A953-D6E94FF7D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676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165BA287-E08B-2943-9D13-4F083E76F9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7AA632-048C-EA44-8471-B9A5B66BB4F1}"/>
              </a:ext>
            </a:extLst>
          </p:cNvPr>
          <p:cNvSpPr txBox="1"/>
          <p:nvPr/>
        </p:nvSpPr>
        <p:spPr>
          <a:xfrm>
            <a:off x="796089" y="3795847"/>
            <a:ext cx="8736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Admissions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19D6BD-24A8-8343-B807-F713CC77F1A2}"/>
              </a:ext>
            </a:extLst>
          </p:cNvPr>
          <p:cNvCxnSpPr>
            <a:cxnSpLocks/>
          </p:cNvCxnSpPr>
          <p:nvPr/>
        </p:nvCxnSpPr>
        <p:spPr>
          <a:xfrm>
            <a:off x="882502" y="5303568"/>
            <a:ext cx="11309498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699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F23A9-222D-D7D9-9A8C-72B5831A4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9EB70-D1A7-057C-6BC1-607B10351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How do they do it?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96645E-EDB7-2200-D673-F90DE194CA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6826" y="2780906"/>
            <a:ext cx="8618870" cy="2488677"/>
          </a:xfrm>
        </p:spPr>
        <p:txBody>
          <a:bodyPr>
            <a:noAutofit/>
          </a:bodyPr>
          <a:lstStyle/>
          <a:p>
            <a:pPr marL="342900" indent="-342900"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  <a:latin typeface="Aptos" panose="020B0004020202020204" pitchFamily="34" charset="0"/>
              </a:rPr>
              <a:t>Emailing fake transcripts</a:t>
            </a:r>
            <a:endParaRPr lang="en-US" sz="20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342900" indent="-342900"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Stealing identities to get social security numbers and order official transcripts </a:t>
            </a:r>
          </a:p>
          <a:p>
            <a:pPr marL="1028700" lvl="1" indent="-342900" fontAlgn="base">
              <a:lnSpc>
                <a:spcPct val="100000"/>
              </a:lnSpc>
            </a:pPr>
            <a:r>
              <a:rPr lang="en-US" sz="20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3</a:t>
            </a:r>
            <a:r>
              <a:rPr lang="en-US" sz="2000" b="0" i="0" baseline="3000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rd</a:t>
            </a:r>
            <a:r>
              <a:rPr lang="en-US" sz="20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parties not taking responsibility. </a:t>
            </a:r>
          </a:p>
          <a:p>
            <a:pPr marL="342900" indent="-342900"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Applying from out-of-state for online programs.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ADBD84-1506-14D6-3E7F-1F9E7705B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3908" y="1982078"/>
            <a:ext cx="2302532" cy="328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80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8C59C-A9DF-19C6-857D-77906714C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D2642-6FA5-0A12-2B9D-B48BBC823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/>
              <a:t>Element 451 Fraud Detection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09BA58-67C6-C301-2957-0E1807077C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39385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/>
              <a:t>Timing indicators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Duplicate Applications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Email Address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IP Address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Location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Phone Number Analysis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  <a:hlinkClick r:id="rId3"/>
              </a:rPr>
              <a:t>https://help.element451.io/en/articles/9927313-bolt-app-fraud-detector-agent</a:t>
            </a:r>
            <a:r>
              <a:rPr lang="en-US" dirty="0">
                <a:ea typeface="+mn-lt"/>
                <a:cs typeface="+mn-lt"/>
              </a:rPr>
              <a:t> </a:t>
            </a:r>
          </a:p>
        </p:txBody>
      </p:sp>
      <p:pic>
        <p:nvPicPr>
          <p:cNvPr id="3" name="Picture 2" descr="element451.com">
            <a:extLst>
              <a:ext uri="{FF2B5EF4-FFF2-40B4-BE49-F238E27FC236}">
                <a16:creationId xmlns:a16="http://schemas.microsoft.com/office/drawing/2014/main" id="{699BD789-24A0-C410-EF19-C12EDFFD3A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922" r="-6" b="8097"/>
          <a:stretch>
            <a:fillRect/>
          </a:stretch>
        </p:blipFill>
        <p:spPr>
          <a:xfrm>
            <a:off x="8830157" y="-3083"/>
            <a:ext cx="2964473" cy="2458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0991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B8909-09A7-A099-785E-F92BC77A2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">
            <a:extLst>
              <a:ext uri="{FF2B5EF4-FFF2-40B4-BE49-F238E27FC236}">
                <a16:creationId xmlns:a16="http://schemas.microsoft.com/office/drawing/2014/main" id="{7009C8B4-7B0A-39D1-A291-87EC06B9A1BA}"/>
              </a:ext>
            </a:extLst>
          </p:cNvPr>
          <p:cNvSpPr txBox="1">
            <a:spLocks/>
          </p:cNvSpPr>
          <p:nvPr/>
        </p:nvSpPr>
        <p:spPr>
          <a:xfrm>
            <a:off x="0" y="440648"/>
            <a:ext cx="12192000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latin typeface="Arial"/>
                <a:cs typeface="Arial"/>
              </a:rPr>
              <a:t>Current Review Process</a:t>
            </a:r>
          </a:p>
        </p:txBody>
      </p:sp>
      <p:sp>
        <p:nvSpPr>
          <p:cNvPr id="32" name="Title 2">
            <a:extLst>
              <a:ext uri="{FF2B5EF4-FFF2-40B4-BE49-F238E27FC236}">
                <a16:creationId xmlns:a16="http://schemas.microsoft.com/office/drawing/2014/main" id="{44163E00-E2ED-891C-3199-A29B662AFFC6}"/>
              </a:ext>
            </a:extLst>
          </p:cNvPr>
          <p:cNvSpPr txBox="1">
            <a:spLocks/>
          </p:cNvSpPr>
          <p:nvPr/>
        </p:nvSpPr>
        <p:spPr>
          <a:xfrm>
            <a:off x="0" y="1134032"/>
            <a:ext cx="12192000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Admission Review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053F2F-5F41-F807-5CC1-26EA318E7FAE}"/>
              </a:ext>
            </a:extLst>
          </p:cNvPr>
          <p:cNvSpPr/>
          <p:nvPr/>
        </p:nvSpPr>
        <p:spPr>
          <a:xfrm>
            <a:off x="693680" y="2874370"/>
            <a:ext cx="2489982" cy="354298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38B26512-1BF9-1C17-09AB-E0E5F32D171F}"/>
              </a:ext>
            </a:extLst>
          </p:cNvPr>
          <p:cNvSpPr/>
          <p:nvPr/>
        </p:nvSpPr>
        <p:spPr>
          <a:xfrm>
            <a:off x="693680" y="2022934"/>
            <a:ext cx="2489982" cy="750001"/>
          </a:xfrm>
          <a:prstGeom prst="homePlate">
            <a:avLst/>
          </a:prstGeom>
          <a:solidFill>
            <a:srgbClr val="42953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 451 Fraud Detector</a:t>
            </a: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233A27-8A03-335E-1672-49B1456DE981}"/>
              </a:ext>
            </a:extLst>
          </p:cNvPr>
          <p:cNvSpPr/>
          <p:nvPr/>
        </p:nvSpPr>
        <p:spPr>
          <a:xfrm>
            <a:off x="3465232" y="2874370"/>
            <a:ext cx="2489982" cy="354298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4" name="Notched Right Arrow 13">
            <a:extLst>
              <a:ext uri="{FF2B5EF4-FFF2-40B4-BE49-F238E27FC236}">
                <a16:creationId xmlns:a16="http://schemas.microsoft.com/office/drawing/2014/main" id="{947B883B-6C9F-4CE1-C15F-3C1C219F8181}"/>
              </a:ext>
            </a:extLst>
          </p:cNvPr>
          <p:cNvSpPr/>
          <p:nvPr/>
        </p:nvSpPr>
        <p:spPr>
          <a:xfrm>
            <a:off x="3465232" y="2022934"/>
            <a:ext cx="2489982" cy="750001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rgbClr val="54B847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endParaRPr lang="en-US" sz="16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DEF047-FD97-2330-3B58-2BAE0D25C54A}"/>
              </a:ext>
            </a:extLst>
          </p:cNvPr>
          <p:cNvSpPr/>
          <p:nvPr/>
        </p:nvSpPr>
        <p:spPr>
          <a:xfrm>
            <a:off x="6236784" y="2874370"/>
            <a:ext cx="2489982" cy="354298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6" name="Notched Right Arrow 15">
            <a:extLst>
              <a:ext uri="{FF2B5EF4-FFF2-40B4-BE49-F238E27FC236}">
                <a16:creationId xmlns:a16="http://schemas.microsoft.com/office/drawing/2014/main" id="{E2FF4572-F58F-315B-76C9-6AC7F77AED49}"/>
              </a:ext>
            </a:extLst>
          </p:cNvPr>
          <p:cNvSpPr/>
          <p:nvPr/>
        </p:nvSpPr>
        <p:spPr>
          <a:xfrm>
            <a:off x="6236784" y="2022934"/>
            <a:ext cx="2489982" cy="750001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rgbClr val="8CC63E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Medum/Low</a:t>
            </a:r>
            <a:endParaRPr lang="en-US" sz="16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Inhaltsplatzhalter 4">
            <a:extLst>
              <a:ext uri="{FF2B5EF4-FFF2-40B4-BE49-F238E27FC236}">
                <a16:creationId xmlns:a16="http://schemas.microsoft.com/office/drawing/2014/main" id="{DF7DEBFF-F012-CBE0-1A2D-A7C5FBBCC641}"/>
              </a:ext>
            </a:extLst>
          </p:cNvPr>
          <p:cNvSpPr txBox="1">
            <a:spLocks/>
          </p:cNvSpPr>
          <p:nvPr/>
        </p:nvSpPr>
        <p:spPr>
          <a:xfrm>
            <a:off x="3672730" y="3254991"/>
            <a:ext cx="2070344" cy="249299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-137160"/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is stopped from hitting Colleague and “ID verification” automatically appears as a required checklist item. </a:t>
            </a:r>
          </a:p>
        </p:txBody>
      </p:sp>
      <p:sp>
        <p:nvSpPr>
          <p:cNvPr id="2" name="Inhaltsplatzhalter 4">
            <a:extLst>
              <a:ext uri="{FF2B5EF4-FFF2-40B4-BE49-F238E27FC236}">
                <a16:creationId xmlns:a16="http://schemas.microsoft.com/office/drawing/2014/main" id="{66E4AF20-1729-D1CD-F0A3-704F9C4CA050}"/>
              </a:ext>
            </a:extLst>
          </p:cNvPr>
          <p:cNvSpPr txBox="1">
            <a:spLocks/>
          </p:cNvSpPr>
          <p:nvPr/>
        </p:nvSpPr>
        <p:spPr>
          <a:xfrm>
            <a:off x="901178" y="3542248"/>
            <a:ext cx="2074985" cy="191847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-137160"/>
            <a:r>
              <a:rPr 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 </a:t>
            </a:r>
          </a:p>
          <a:p>
            <a:pPr marL="137160" indent="-137160"/>
            <a:r>
              <a:rPr 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Medium</a:t>
            </a:r>
          </a:p>
          <a:p>
            <a:pPr marL="137160" indent="-137160"/>
            <a:r>
              <a:rPr 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</a:p>
        </p:txBody>
      </p:sp>
      <p:sp>
        <p:nvSpPr>
          <p:cNvPr id="4" name="Inhaltsplatzhalter 4">
            <a:extLst>
              <a:ext uri="{FF2B5EF4-FFF2-40B4-BE49-F238E27FC236}">
                <a16:creationId xmlns:a16="http://schemas.microsoft.com/office/drawing/2014/main" id="{FCA9FE25-0DC6-C2F6-6695-170C1A1F5CE5}"/>
              </a:ext>
            </a:extLst>
          </p:cNvPr>
          <p:cNvSpPr txBox="1">
            <a:spLocks/>
          </p:cNvSpPr>
          <p:nvPr/>
        </p:nvSpPr>
        <p:spPr>
          <a:xfrm>
            <a:off x="6446603" y="3246558"/>
            <a:ext cx="2070344" cy="83099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-137160"/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 flow into Colleague as normal.</a:t>
            </a:r>
          </a:p>
        </p:txBody>
      </p:sp>
    </p:spTree>
    <p:extLst>
      <p:ext uri="{BB962C8B-B14F-4D97-AF65-F5344CB8AC3E}">
        <p14:creationId xmlns:p14="http://schemas.microsoft.com/office/powerpoint/2010/main" val="76687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20000" decel="8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24611-E554-907F-EB3B-E9D03FA8B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">
            <a:extLst>
              <a:ext uri="{FF2B5EF4-FFF2-40B4-BE49-F238E27FC236}">
                <a16:creationId xmlns:a16="http://schemas.microsoft.com/office/drawing/2014/main" id="{A51D060E-F6B7-034F-20CC-89617082113F}"/>
              </a:ext>
            </a:extLst>
          </p:cNvPr>
          <p:cNvSpPr txBox="1">
            <a:spLocks/>
          </p:cNvSpPr>
          <p:nvPr/>
        </p:nvSpPr>
        <p:spPr>
          <a:xfrm>
            <a:off x="0" y="440648"/>
            <a:ext cx="12192000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High Risk Example</a:t>
            </a:r>
          </a:p>
        </p:txBody>
      </p:sp>
      <p:sp>
        <p:nvSpPr>
          <p:cNvPr id="32" name="Title 2">
            <a:extLst>
              <a:ext uri="{FF2B5EF4-FFF2-40B4-BE49-F238E27FC236}">
                <a16:creationId xmlns:a16="http://schemas.microsoft.com/office/drawing/2014/main" id="{0FC4C5F3-C579-19DD-1095-B3991220C399}"/>
              </a:ext>
            </a:extLst>
          </p:cNvPr>
          <p:cNvSpPr txBox="1">
            <a:spLocks/>
          </p:cNvSpPr>
          <p:nvPr/>
        </p:nvSpPr>
        <p:spPr>
          <a:xfrm>
            <a:off x="0" y="1134032"/>
            <a:ext cx="12192000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Admission Review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538F7F-1ECC-A94D-BA18-FC9685C97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783" y="1056201"/>
            <a:ext cx="9202434" cy="56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31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20000" decel="8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C9FBC-B5C0-2BA7-D099-5AC85467D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">
            <a:extLst>
              <a:ext uri="{FF2B5EF4-FFF2-40B4-BE49-F238E27FC236}">
                <a16:creationId xmlns:a16="http://schemas.microsoft.com/office/drawing/2014/main" id="{6E4BE518-98A8-788D-728A-24E3FCEE25F7}"/>
              </a:ext>
            </a:extLst>
          </p:cNvPr>
          <p:cNvSpPr txBox="1">
            <a:spLocks/>
          </p:cNvSpPr>
          <p:nvPr/>
        </p:nvSpPr>
        <p:spPr>
          <a:xfrm>
            <a:off x="0" y="440648"/>
            <a:ext cx="12192000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latin typeface="Arial"/>
                <a:cs typeface="Arial"/>
              </a:rPr>
              <a:t>Review Process</a:t>
            </a:r>
          </a:p>
        </p:txBody>
      </p:sp>
      <p:sp>
        <p:nvSpPr>
          <p:cNvPr id="32" name="Title 2">
            <a:extLst>
              <a:ext uri="{FF2B5EF4-FFF2-40B4-BE49-F238E27FC236}">
                <a16:creationId xmlns:a16="http://schemas.microsoft.com/office/drawing/2014/main" id="{A844516E-ED47-49B9-955D-5FA853BC74AD}"/>
              </a:ext>
            </a:extLst>
          </p:cNvPr>
          <p:cNvSpPr txBox="1">
            <a:spLocks/>
          </p:cNvSpPr>
          <p:nvPr/>
        </p:nvSpPr>
        <p:spPr>
          <a:xfrm>
            <a:off x="0" y="1134032"/>
            <a:ext cx="12192000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Admission Review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6D9D4A-99F4-38ED-E83B-687AF47610D0}"/>
              </a:ext>
            </a:extLst>
          </p:cNvPr>
          <p:cNvSpPr/>
          <p:nvPr/>
        </p:nvSpPr>
        <p:spPr>
          <a:xfrm>
            <a:off x="693680" y="2874370"/>
            <a:ext cx="2489982" cy="354298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27658EDC-F122-4589-D200-C91D4513BFA3}"/>
              </a:ext>
            </a:extLst>
          </p:cNvPr>
          <p:cNvSpPr/>
          <p:nvPr/>
        </p:nvSpPr>
        <p:spPr>
          <a:xfrm>
            <a:off x="693680" y="2022934"/>
            <a:ext cx="2489982" cy="750001"/>
          </a:xfrm>
          <a:prstGeom prst="homePlate">
            <a:avLst/>
          </a:prstGeom>
          <a:solidFill>
            <a:srgbClr val="42953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Transcript arrives</a:t>
            </a: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35A513-A437-1FB8-B92B-D9B2D23B8167}"/>
              </a:ext>
            </a:extLst>
          </p:cNvPr>
          <p:cNvSpPr/>
          <p:nvPr/>
        </p:nvSpPr>
        <p:spPr>
          <a:xfrm>
            <a:off x="3465232" y="2874370"/>
            <a:ext cx="2489982" cy="354298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4" name="Notched Right Arrow 13">
            <a:extLst>
              <a:ext uri="{FF2B5EF4-FFF2-40B4-BE49-F238E27FC236}">
                <a16:creationId xmlns:a16="http://schemas.microsoft.com/office/drawing/2014/main" id="{9320A4F1-0792-5794-DFF5-11A5D3549508}"/>
              </a:ext>
            </a:extLst>
          </p:cNvPr>
          <p:cNvSpPr/>
          <p:nvPr/>
        </p:nvSpPr>
        <p:spPr>
          <a:xfrm>
            <a:off x="3465232" y="2022934"/>
            <a:ext cx="2489982" cy="750001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rgbClr val="54B847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endParaRPr lang="en-US" sz="16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168983-E191-7EA1-843C-1B96114E59BD}"/>
              </a:ext>
            </a:extLst>
          </p:cNvPr>
          <p:cNvSpPr/>
          <p:nvPr/>
        </p:nvSpPr>
        <p:spPr>
          <a:xfrm>
            <a:off x="6236784" y="2874370"/>
            <a:ext cx="2489982" cy="354298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6" name="Notched Right Arrow 15">
            <a:extLst>
              <a:ext uri="{FF2B5EF4-FFF2-40B4-BE49-F238E27FC236}">
                <a16:creationId xmlns:a16="http://schemas.microsoft.com/office/drawing/2014/main" id="{196120AB-89BF-13AD-7442-0848183A2024}"/>
              </a:ext>
            </a:extLst>
          </p:cNvPr>
          <p:cNvSpPr/>
          <p:nvPr/>
        </p:nvSpPr>
        <p:spPr>
          <a:xfrm>
            <a:off x="6236784" y="2022934"/>
            <a:ext cx="2489982" cy="750001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rgbClr val="8CC63E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Medum/Low</a:t>
            </a:r>
            <a:endParaRPr lang="en-US" sz="16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ED994B-41BE-6E58-3623-9C1F7E4BB79C}"/>
              </a:ext>
            </a:extLst>
          </p:cNvPr>
          <p:cNvSpPr/>
          <p:nvPr/>
        </p:nvSpPr>
        <p:spPr>
          <a:xfrm>
            <a:off x="9008338" y="2874370"/>
            <a:ext cx="2489982" cy="354298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8" name="Notched Right Arrow 17">
            <a:extLst>
              <a:ext uri="{FF2B5EF4-FFF2-40B4-BE49-F238E27FC236}">
                <a16:creationId xmlns:a16="http://schemas.microsoft.com/office/drawing/2014/main" id="{5D4A2284-2EEB-B340-8B80-EC57398F6066}"/>
              </a:ext>
            </a:extLst>
          </p:cNvPr>
          <p:cNvSpPr/>
          <p:nvPr/>
        </p:nvSpPr>
        <p:spPr>
          <a:xfrm>
            <a:off x="9008338" y="2022934"/>
            <a:ext cx="2489982" cy="750001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rgbClr val="00420E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 Review</a:t>
            </a:r>
            <a:endParaRPr lang="en-US" sz="16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Inhaltsplatzhalter 4">
            <a:extLst>
              <a:ext uri="{FF2B5EF4-FFF2-40B4-BE49-F238E27FC236}">
                <a16:creationId xmlns:a16="http://schemas.microsoft.com/office/drawing/2014/main" id="{B1FDEBFC-E2A0-DD24-32FE-8C17B7F416DB}"/>
              </a:ext>
            </a:extLst>
          </p:cNvPr>
          <p:cNvSpPr txBox="1">
            <a:spLocks/>
          </p:cNvSpPr>
          <p:nvPr/>
        </p:nvSpPr>
        <p:spPr>
          <a:xfrm>
            <a:off x="9215837" y="2876602"/>
            <a:ext cx="2074985" cy="33516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-137160"/>
            <a:r>
              <a:rPr 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 reviews and either (a) adds an ID verification to the checklist (b) contacts the student with a clarifying question or   (c) admits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549F3642-8BAD-C940-6CC6-E495FDD76BE2}"/>
              </a:ext>
            </a:extLst>
          </p:cNvPr>
          <p:cNvSpPr txBox="1">
            <a:spLocks/>
          </p:cNvSpPr>
          <p:nvPr/>
        </p:nvSpPr>
        <p:spPr>
          <a:xfrm>
            <a:off x="901178" y="2983872"/>
            <a:ext cx="2074985" cy="33239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-137160"/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Records Team reviews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its validity. If it appears fraudulent, the director is alerted, otherwise it is processed as normal.</a:t>
            </a:r>
          </a:p>
        </p:txBody>
      </p:sp>
      <p:sp>
        <p:nvSpPr>
          <p:cNvPr id="6" name="Inhaltsplatzhalter 4">
            <a:extLst>
              <a:ext uri="{FF2B5EF4-FFF2-40B4-BE49-F238E27FC236}">
                <a16:creationId xmlns:a16="http://schemas.microsoft.com/office/drawing/2014/main" id="{0CB5ED2E-DBD1-174B-027F-8CA97AF87162}"/>
              </a:ext>
            </a:extLst>
          </p:cNvPr>
          <p:cNvSpPr txBox="1">
            <a:spLocks/>
          </p:cNvSpPr>
          <p:nvPr/>
        </p:nvSpPr>
        <p:spPr>
          <a:xfrm>
            <a:off x="3568982" y="3316270"/>
            <a:ext cx="2282482" cy="232679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-137160"/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If the student also came in with an ID, the application is assigned to the director for review. 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01DD1046-D8C2-932C-E947-9992EEAE8C5A}"/>
              </a:ext>
            </a:extLst>
          </p:cNvPr>
          <p:cNvSpPr txBox="1">
            <a:spLocks/>
          </p:cNvSpPr>
          <p:nvPr/>
        </p:nvSpPr>
        <p:spPr>
          <a:xfrm>
            <a:off x="6444282" y="3316270"/>
            <a:ext cx="2074985" cy="232679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-137160"/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Admissions records team will assign to director for review if they notice a red flag.</a:t>
            </a:r>
          </a:p>
        </p:txBody>
      </p:sp>
    </p:spTree>
    <p:extLst>
      <p:ext uri="{BB962C8B-B14F-4D97-AF65-F5344CB8AC3E}">
        <p14:creationId xmlns:p14="http://schemas.microsoft.com/office/powerpoint/2010/main" val="75863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20000" decel="8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BD1A5-5821-6A76-7184-D5741925E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8EE18-746D-807C-B68B-DF4A077CF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 Flags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1172C5-D932-1235-5460-DCCE06C2DA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6826" y="2490788"/>
            <a:ext cx="9231672" cy="2488677"/>
          </a:xfrm>
        </p:spPr>
        <p:txBody>
          <a:bodyPr>
            <a:noAutofit/>
          </a:bodyPr>
          <a:lstStyle/>
          <a:p>
            <a:pPr marL="342900" indent="-342900"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  <a:latin typeface="Aptos" panose="020B0004020202020204" pitchFamily="34" charset="0"/>
              </a:rPr>
              <a:t>Out-of-state phone numbers with local addresses</a:t>
            </a:r>
            <a:endParaRPr lang="en-US" sz="20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342900" indent="-342900"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Applying for entirely online programs. </a:t>
            </a:r>
          </a:p>
          <a:p>
            <a:pPr marL="342900" indent="-342900" algn="l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Asking to change phone numbers or calling from different phone numbers.</a:t>
            </a:r>
          </a:p>
          <a:p>
            <a:pPr marL="342900" indent="-342900" algn="l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  <a:latin typeface="Aptos" panose="020B0004020202020204" pitchFamily="34" charset="0"/>
              </a:rPr>
              <a:t>C</a:t>
            </a:r>
            <a:r>
              <a:rPr lang="en-US" sz="20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ommonly outlook or </a:t>
            </a:r>
            <a:r>
              <a:rPr lang="en-US" sz="2000" b="0" i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icloud</a:t>
            </a:r>
            <a:r>
              <a:rPr lang="en-US" sz="20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emails. </a:t>
            </a:r>
          </a:p>
          <a:p>
            <a:pPr marL="342900" indent="-342900" algn="l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Demanding they be able to email ID.</a:t>
            </a:r>
          </a:p>
          <a:p>
            <a:pPr marL="342900" indent="-342900" algn="l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  <a:latin typeface="Aptos" panose="020B0004020202020204" pitchFamily="34" charset="0"/>
              </a:rPr>
              <a:t>High school out of tri-state</a:t>
            </a:r>
          </a:p>
          <a:p>
            <a:pPr marL="342900" indent="-342900" algn="l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  <a:latin typeface="Aptos" panose="020B0004020202020204" pitchFamily="34" charset="0"/>
              </a:rPr>
              <a:t>Submitting a BA transcript to have the local HS transcript waived.</a:t>
            </a:r>
            <a:endParaRPr lang="en-US" sz="20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5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2573F-288D-F00D-0143-D76756D38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">
            <a:extLst>
              <a:ext uri="{FF2B5EF4-FFF2-40B4-BE49-F238E27FC236}">
                <a16:creationId xmlns:a16="http://schemas.microsoft.com/office/drawing/2014/main" id="{8EE96FEF-3BB5-B233-DEA0-C1D8ADB438F8}"/>
              </a:ext>
            </a:extLst>
          </p:cNvPr>
          <p:cNvSpPr txBox="1">
            <a:spLocks/>
          </p:cNvSpPr>
          <p:nvPr/>
        </p:nvSpPr>
        <p:spPr>
          <a:xfrm>
            <a:off x="0" y="440648"/>
            <a:ext cx="12192000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</a:p>
        </p:txBody>
      </p:sp>
      <p:pic>
        <p:nvPicPr>
          <p:cNvPr id="1026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8E5BC21-F202-8DCF-FAEA-C6D5ECB592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1" t="22184"/>
          <a:stretch/>
        </p:blipFill>
        <p:spPr bwMode="auto">
          <a:xfrm>
            <a:off x="0" y="1012363"/>
            <a:ext cx="12192000" cy="265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3130F6-4CBB-DE77-1120-CC4EE38EAD50}"/>
              </a:ext>
            </a:extLst>
          </p:cNvPr>
          <p:cNvSpPr txBox="1"/>
          <p:nvPr/>
        </p:nvSpPr>
        <p:spPr>
          <a:xfrm>
            <a:off x="27852" y="3666234"/>
            <a:ext cx="12164148" cy="264687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 fontAlgn="base">
              <a:spcAft>
                <a:spcPts val="800"/>
              </a:spcAft>
              <a:buNone/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Phone number area code: 912  (Georgia) </a:t>
            </a:r>
            <a:endParaRPr lang="en-US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spcAft>
                <a:spcPts val="800"/>
              </a:spcAft>
              <a:buNone/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High School location: Wisconsin </a:t>
            </a:r>
            <a:endParaRPr lang="en-US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spcAft>
                <a:spcPts val="800"/>
              </a:spcAft>
              <a:buNone/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College Location: Florida </a:t>
            </a:r>
            <a:endParaRPr lang="en-US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spcAft>
                <a:spcPts val="800"/>
              </a:spcAft>
              <a:buNone/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Home Address: PO Box </a:t>
            </a:r>
            <a:endParaRPr lang="en-US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fontAlgn="base">
              <a:spcAft>
                <a:spcPts val="800"/>
              </a:spcAft>
            </a:pPr>
            <a:r>
              <a:rPr lang="en-US" sz="1800" b="0" i="0">
                <a:solidFill>
                  <a:srgbClr val="000000"/>
                </a:solidFill>
                <a:effectLst/>
                <a:latin typeface="Aptos"/>
              </a:rPr>
              <a:t>Email: icloud.com</a:t>
            </a:r>
            <a:endParaRPr lang="en-US">
              <a:solidFill>
                <a:srgbClr val="000000"/>
              </a:solidFill>
              <a:latin typeface="Aptos"/>
              <a:cs typeface="Segoe UI" panose="020B0502040204020203" pitchFamily="34" charset="0"/>
            </a:endParaRPr>
          </a:p>
          <a:p>
            <a:pPr algn="l">
              <a:spcAft>
                <a:spcPts val="800"/>
              </a:spcAft>
              <a:buNone/>
            </a:pPr>
            <a:endParaRPr lang="en-US" b="0" i="0">
              <a:solidFill>
                <a:srgbClr val="000000"/>
              </a:solidFill>
              <a:effectLst/>
              <a:latin typeface="Aptos"/>
              <a:cs typeface="Segoe UI"/>
            </a:endParaRPr>
          </a:p>
          <a:p>
            <a:pPr fontAlgn="base">
              <a:spcAft>
                <a:spcPts val="800"/>
              </a:spcAft>
            </a:pPr>
            <a:r>
              <a:rPr lang="en-US" sz="1800" b="0" i="0">
                <a:solidFill>
                  <a:srgbClr val="000000"/>
                </a:solidFill>
                <a:effectLst/>
                <a:latin typeface="Aptos"/>
              </a:rPr>
              <a:t>I placed an ID Verification on it.</a:t>
            </a:r>
            <a:r>
              <a:rPr lang="en-US">
                <a:solidFill>
                  <a:srgbClr val="000000"/>
                </a:solidFill>
                <a:latin typeface="Aptos"/>
              </a:rPr>
              <a:t> They never showed or responded.</a:t>
            </a:r>
            <a:endParaRPr lang="en-US" b="0" i="0">
              <a:solidFill>
                <a:srgbClr val="000000"/>
              </a:solidFill>
              <a:effectLst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00811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20000" decel="8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82D08-0085-BBEE-B80C-10B3EBC67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9DA68-52FA-14F2-AC59-A2AC05BED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Stripe ID Verification</a:t>
            </a:r>
            <a:br>
              <a:rPr lang="en-US" dirty="0">
                <a:latin typeface="Arial"/>
                <a:cs typeface="Arial"/>
              </a:rPr>
            </a:br>
            <a:r>
              <a:rPr lang="en-US" sz="3200">
                <a:latin typeface="Arial"/>
                <a:cs typeface="Arial"/>
              </a:rPr>
              <a:t>Started 6/1/26</a:t>
            </a:r>
            <a:endParaRPr lang="en-US" sz="36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86BAFB-082D-7EA5-544A-C8987C4734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6826" y="2485939"/>
            <a:ext cx="8618870" cy="278364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ptos"/>
                <a:cs typeface="Arial"/>
              </a:rPr>
              <a:t>Allows us to target certain populations of applicants for online ID verification.  This cost $2 per </a:t>
            </a:r>
            <a:r>
              <a:rPr lang="en-US" sz="2000">
                <a:solidFill>
                  <a:srgbClr val="000000"/>
                </a:solidFill>
                <a:latin typeface="Aptos"/>
                <a:cs typeface="Arial"/>
              </a:rPr>
              <a:t>verification</a:t>
            </a:r>
            <a:r>
              <a:rPr lang="en-US" sz="2000" dirty="0">
                <a:solidFill>
                  <a:srgbClr val="000000"/>
                </a:solidFill>
                <a:latin typeface="Aptos"/>
                <a:cs typeface="Arial"/>
              </a:rPr>
              <a:t> </a:t>
            </a:r>
          </a:p>
          <a:p>
            <a:pPr marL="1028700" lvl="1"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Aptos"/>
                <a:cs typeface="Arial"/>
              </a:rPr>
              <a:t>Out of tristate area addresses </a:t>
            </a:r>
            <a:endParaRPr lang="en-US" sz="2000" dirty="0">
              <a:solidFill>
                <a:srgbClr val="000000"/>
              </a:solidFill>
              <a:latin typeface="Aptos"/>
              <a:cs typeface="Arial"/>
            </a:endParaRPr>
          </a:p>
          <a:p>
            <a:pPr marL="1028700" lvl="1"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Aptos"/>
                <a:cs typeface="Arial"/>
              </a:rPr>
              <a:t>Non-Reciprocity</a:t>
            </a:r>
            <a:r>
              <a:rPr lang="en-US" sz="2000" dirty="0">
                <a:solidFill>
                  <a:srgbClr val="000000"/>
                </a:solidFill>
                <a:latin typeface="Aptos"/>
                <a:cs typeface="Arial"/>
              </a:rPr>
              <a:t> county KY and IN residents </a:t>
            </a:r>
          </a:p>
          <a:p>
            <a:pPr marL="1028700" lvl="1"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Aptos"/>
                <a:cs typeface="Arial"/>
              </a:rPr>
              <a:t>Students</a:t>
            </a:r>
            <a:r>
              <a:rPr lang="en-US" sz="2000" dirty="0">
                <a:solidFill>
                  <a:srgbClr val="000000"/>
                </a:solidFill>
                <a:latin typeface="Aptos"/>
                <a:cs typeface="Arial"/>
              </a:rPr>
              <a:t> in online programs </a:t>
            </a:r>
          </a:p>
          <a:p>
            <a:pPr marL="1028700" lvl="1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Aptos"/>
                <a:cs typeface="Arial"/>
              </a:rPr>
              <a:t>Students who Element's bot considers </a:t>
            </a:r>
            <a:r>
              <a:rPr lang="en-US" sz="2000">
                <a:solidFill>
                  <a:srgbClr val="000000"/>
                </a:solidFill>
                <a:latin typeface="Aptos"/>
                <a:cs typeface="Arial"/>
              </a:rPr>
              <a:t>Medium</a:t>
            </a:r>
            <a:r>
              <a:rPr lang="en-US" sz="2000" dirty="0">
                <a:solidFill>
                  <a:srgbClr val="000000"/>
                </a:solidFill>
                <a:latin typeface="Aptos"/>
                <a:cs typeface="Arial"/>
              </a:rPr>
              <a:t> Risk </a:t>
            </a:r>
          </a:p>
          <a:p>
            <a:pPr marL="1028700" lvl="1"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Aptos"/>
                <a:cs typeface="Arial"/>
              </a:rPr>
              <a:t>Students</a:t>
            </a:r>
            <a:r>
              <a:rPr lang="en-US" sz="2000" dirty="0">
                <a:solidFill>
                  <a:srgbClr val="000000"/>
                </a:solidFill>
                <a:latin typeface="Aptos"/>
                <a:cs typeface="Arial"/>
              </a:rPr>
              <a:t> we manually assign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lvl="1" indent="0">
              <a:lnSpc>
                <a:spcPts val="1564"/>
              </a:lnSpc>
              <a:buNone/>
            </a:pPr>
            <a:endParaRPr lang="en-US" sz="2000" dirty="0">
              <a:solidFill>
                <a:srgbClr val="00000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715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A58BE-94A8-ECC9-EDF5-25941CA6D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591C-4FEC-7E62-3D62-CC2BABCCB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Stripe ID Verification</a:t>
            </a:r>
            <a:br>
              <a:rPr lang="en-US" dirty="0">
                <a:latin typeface="Arial"/>
                <a:cs typeface="Arial"/>
              </a:rPr>
            </a:br>
            <a:r>
              <a:rPr lang="en-US" sz="3200">
                <a:latin typeface="Arial"/>
                <a:cs typeface="Arial"/>
              </a:rPr>
              <a:t>Started 6/1/26</a:t>
            </a:r>
            <a:endParaRPr lang="en-US" sz="36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6DEA7E-D3D6-729B-89D8-AA2466CB93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6826" y="2313875"/>
            <a:ext cx="8618870" cy="368083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lnSpc>
                <a:spcPct val="100000"/>
              </a:lnSpc>
              <a:buFont typeface="Arial,Sans-Serif"/>
              <a:buChar char="•"/>
            </a:pPr>
            <a:endParaRPr lang="en-US" sz="900" dirty="0">
              <a:solidFill>
                <a:srgbClr val="000000"/>
              </a:solidFill>
              <a:latin typeface="Aptos"/>
              <a:cs typeface="Arial"/>
            </a:endParaRPr>
          </a:p>
          <a:p>
            <a:pPr marL="342900" indent="-342900">
              <a:lnSpc>
                <a:spcPct val="100000"/>
              </a:lnSpc>
              <a:buFont typeface="Arial,Sans-Serif"/>
              <a:buChar char="•"/>
            </a:pPr>
            <a:r>
              <a:rPr lang="en-US" sz="2000">
                <a:solidFill>
                  <a:srgbClr val="000000"/>
                </a:solidFill>
                <a:latin typeface="Aptos"/>
                <a:cs typeface="Arial"/>
              </a:rPr>
              <a:t>The student experience 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hlinkClick r:id="rId2"/>
              </a:rPr>
              <a:t>https://help.element451.io/en/articles/13006508-identity-verification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  </a:t>
            </a:r>
            <a:endParaRPr lang="en-US" dirty="0"/>
          </a:p>
          <a:p>
            <a:pPr marL="342900" indent="-342900" algn="l">
              <a:lnSpc>
                <a:spcPct val="100000"/>
              </a:lnSpc>
              <a:buFont typeface="Arial,Sans-Serif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Results: 1,557 students have completed the verification 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028700" lvl="1">
              <a:lnSpc>
                <a:spcPct val="100000"/>
              </a:lnSpc>
              <a:buFont typeface="Courier New"/>
              <a:buChar char="o"/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Verified 1,154 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028700" lvl="1">
              <a:lnSpc>
                <a:spcPct val="100000"/>
              </a:lnSpc>
              <a:buFont typeface="Courier New"/>
              <a:buChar char="o"/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Manual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 Verification 104 </a:t>
            </a:r>
          </a:p>
          <a:p>
            <a:pPr marL="1028700" lvl="1">
              <a:lnSpc>
                <a:spcPct val="100000"/>
              </a:lnSpc>
              <a:buFont typeface="Courier New"/>
              <a:buChar char="o"/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Failed 54 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028700" lvl="1">
              <a:lnSpc>
                <a:spcPct val="100000"/>
              </a:lnSpc>
              <a:buFont typeface="Courier New"/>
              <a:buChar char="o"/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Started 243 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342900" indent="-342900">
              <a:lnSpc>
                <a:spcPct val="100000"/>
              </a:lnSpc>
              <a:buFont typeface="Arial,Sans-Serif"/>
              <a:buChar char="•"/>
            </a:pP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lvl="1" indent="0">
              <a:lnSpc>
                <a:spcPts val="1564"/>
              </a:lnSpc>
              <a:buNone/>
            </a:pPr>
            <a:endParaRPr lang="en-US" sz="2000" dirty="0">
              <a:solidFill>
                <a:srgbClr val="000000"/>
              </a:solidFill>
              <a:latin typeface="Aptos" panose="020B00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5417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0A731-24EA-8687-166D-65C5DDDC5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Other Software Considered 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9C28A-5182-A01D-2F29-ED266B82D1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4356" y="2589521"/>
            <a:ext cx="8523287" cy="286354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l"/>
            <a:r>
              <a:rPr lang="en-US" dirty="0" err="1">
                <a:latin typeface="Arial"/>
                <a:cs typeface="Arial"/>
              </a:rPr>
              <a:t>Voyatek</a:t>
            </a:r>
            <a:r>
              <a:rPr lang="en-US" dirty="0">
                <a:latin typeface="Arial"/>
                <a:cs typeface="Arial"/>
              </a:rPr>
              <a:t> - Provides ID verification like Stripe Contact: Heather Hutchings </a:t>
            </a:r>
            <a:r>
              <a:rPr lang="en-US" dirty="0">
                <a:latin typeface="Arial"/>
                <a:cs typeface="Arial"/>
                <a:hlinkClick r:id="rId2"/>
              </a:rPr>
              <a:t>heather.hutchings@voyatek.com</a:t>
            </a:r>
            <a:endParaRPr lang="en-US" dirty="0"/>
          </a:p>
          <a:p>
            <a:pPr algn="l"/>
            <a:endParaRPr lang="en-US" sz="1050" dirty="0">
              <a:latin typeface="Arial"/>
              <a:cs typeface="Arial"/>
            </a:endParaRPr>
          </a:p>
          <a:p>
            <a:pPr algn="l"/>
            <a:r>
              <a:rPr lang="en-US">
                <a:latin typeface="Arial"/>
                <a:cs typeface="Arial"/>
              </a:rPr>
              <a:t>Sentinel 360 powered by National Student Clearinghouse – </a:t>
            </a:r>
            <a:r>
              <a:rPr lang="en-US" dirty="0">
                <a:latin typeface="Arial"/>
                <a:cs typeface="Arial"/>
              </a:rPr>
              <a:t>We have not investigated this </a:t>
            </a:r>
            <a:r>
              <a:rPr lang="en-US">
                <a:latin typeface="Arial"/>
                <a:cs typeface="Arial"/>
              </a:rPr>
              <a:t>yet,</a:t>
            </a:r>
            <a:r>
              <a:rPr lang="en-US" dirty="0">
                <a:latin typeface="Arial"/>
                <a:cs typeface="Arial"/>
              </a:rPr>
              <a:t> but several administrators </a:t>
            </a:r>
            <a:r>
              <a:rPr lang="en-US">
                <a:latin typeface="Arial"/>
                <a:cs typeface="Arial"/>
              </a:rPr>
              <a:t>are attending a webinar to learn more </a:t>
            </a:r>
            <a:endParaRPr lang="en-US"/>
          </a:p>
          <a:p>
            <a:pPr algn="l"/>
            <a:endParaRPr lang="en-US" sz="1300" dirty="0">
              <a:latin typeface="Arial"/>
              <a:cs typeface="Arial"/>
            </a:endParaRPr>
          </a:p>
          <a:p>
            <a:pPr algn="l"/>
            <a:r>
              <a:rPr lang="en-US">
                <a:latin typeface="Arial"/>
                <a:cs typeface="Arial"/>
              </a:rPr>
              <a:t>Submittable – This was recommended to us by our rep at US Bank.  We will be receiving a demo soon </a:t>
            </a:r>
            <a:endParaRPr lang="en-US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63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2E82A-4519-89A3-D221-A28107CBE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FA25B1CD-428D-8FA6-50C1-E532210803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673047-2FC5-DAC4-5FA9-FA91FCB1E9D5}"/>
              </a:ext>
            </a:extLst>
          </p:cNvPr>
          <p:cNvSpPr txBox="1"/>
          <p:nvPr/>
        </p:nvSpPr>
        <p:spPr>
          <a:xfrm>
            <a:off x="796089" y="3795847"/>
            <a:ext cx="8736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Financial Aid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59CFA87-ADB8-2082-3BE3-AD69A6E46A84}"/>
              </a:ext>
            </a:extLst>
          </p:cNvPr>
          <p:cNvCxnSpPr>
            <a:cxnSpLocks/>
          </p:cNvCxnSpPr>
          <p:nvPr/>
        </p:nvCxnSpPr>
        <p:spPr>
          <a:xfrm>
            <a:off x="882502" y="5303568"/>
            <a:ext cx="11309498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182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607B6-B656-15A4-020D-609AB0C55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B931B-48EF-A459-979B-E76B55E7E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OVER 100 Million Dollars Annually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13E4F9-2516-6A87-100B-59CCEF579F00}"/>
              </a:ext>
            </a:extLst>
          </p:cNvPr>
          <p:cNvSpPr txBox="1"/>
          <p:nvPr/>
        </p:nvSpPr>
        <p:spPr>
          <a:xfrm>
            <a:off x="2295645" y="2604303"/>
            <a:ext cx="8140860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ea typeface="Calibri"/>
                <a:cs typeface="Calibri"/>
              </a:rPr>
              <a:t>Fraud is all over the US and over 900,000 applications were flagged in California alone </a:t>
            </a:r>
            <a:r>
              <a:rPr lang="en-US" sz="2800">
                <a:ea typeface="Calibri"/>
                <a:cs typeface="Calibri"/>
              </a:rPr>
              <a:t>in a 3-year period.</a:t>
            </a:r>
            <a:endParaRPr lang="en-US" sz="2800" dirty="0">
              <a:ea typeface="Calibri"/>
              <a:cs typeface="Calibri"/>
            </a:endParaRPr>
          </a:p>
          <a:p>
            <a:endParaRPr lang="en-US" sz="2800" dirty="0">
              <a:ea typeface="Calibri"/>
              <a:cs typeface="Calibri"/>
            </a:endParaRPr>
          </a:p>
          <a:p>
            <a:r>
              <a:rPr lang="en-US" sz="2800">
                <a:ea typeface="Calibri"/>
                <a:cs typeface="Calibri"/>
              </a:rPr>
              <a:t>Federal Student Aid announced they adjusted the FAFSA to try to prevent </a:t>
            </a:r>
            <a:r>
              <a:rPr lang="en-US" sz="2800" dirty="0">
                <a:ea typeface="Calibri"/>
                <a:cs typeface="Calibri"/>
              </a:rPr>
              <a:t>fraud.</a:t>
            </a:r>
          </a:p>
        </p:txBody>
      </p:sp>
    </p:spTree>
    <p:extLst>
      <p:ext uri="{BB962C8B-B14F-4D97-AF65-F5344CB8AC3E}">
        <p14:creationId xmlns:p14="http://schemas.microsoft.com/office/powerpoint/2010/main" val="1253062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B5E78-BCDB-9B2D-A6CF-8362EAB57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7F002-2353-F9AC-54B0-6A7F4FF8B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What we look for and what we are doing? 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32BBED-F25D-7892-15FF-D21724478F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6826" y="2780906"/>
            <a:ext cx="8618870" cy="2488677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 indent="0" fontAlgn="base">
              <a:lnSpc>
                <a:spcPts val="1564"/>
              </a:lnSpc>
              <a:buNone/>
            </a:pPr>
            <a:r>
              <a:rPr lang="en-US" sz="1800" b="1">
                <a:solidFill>
                  <a:srgbClr val="000000"/>
                </a:solidFill>
                <a:latin typeface="Aptos"/>
              </a:rPr>
              <a:t>FEDERAL STUDENT AID INCREASED THE NUMBER OF FAFSAs SELECTED FOR V4/V5 (IDENTITY VERFICATION)</a:t>
            </a:r>
          </a:p>
          <a:p>
            <a:pPr marL="971550" lvl="1" indent="-285750">
              <a:lnSpc>
                <a:spcPts val="1564"/>
              </a:lnSpc>
            </a:pPr>
            <a:r>
              <a:rPr lang="en-US" sz="1800">
                <a:solidFill>
                  <a:srgbClr val="000000"/>
                </a:solidFill>
                <a:latin typeface="Aptos"/>
              </a:rPr>
              <a:t>Submit ID in person or through mail with notary signature </a:t>
            </a:r>
          </a:p>
          <a:p>
            <a:pPr marL="971550" lvl="1" indent="-285750">
              <a:lnSpc>
                <a:spcPts val="1564"/>
              </a:lnSpc>
            </a:pPr>
            <a:r>
              <a:rPr lang="en-US" sz="1800">
                <a:solidFill>
                  <a:srgbClr val="000000"/>
                </a:solidFill>
                <a:latin typeface="Aptos"/>
              </a:rPr>
              <a:t>Submit federal tax returns</a:t>
            </a:r>
          </a:p>
          <a:p>
            <a:pPr lvl="1" indent="0">
              <a:lnSpc>
                <a:spcPts val="1564"/>
              </a:lnSpc>
              <a:buNone/>
            </a:pPr>
            <a:r>
              <a:rPr lang="en-US" sz="1800" b="1">
                <a:solidFill>
                  <a:srgbClr val="000000"/>
                </a:solidFill>
                <a:latin typeface="Aptos"/>
              </a:rPr>
              <a:t>INCREASE IN STUDENTS SELECTED FOR </a:t>
            </a:r>
            <a:r>
              <a:rPr lang="en-US" sz="1800" b="1" i="1">
                <a:solidFill>
                  <a:srgbClr val="000000"/>
                </a:solidFill>
                <a:latin typeface="Aptos"/>
              </a:rPr>
              <a:t>INSTITUTIONAL</a:t>
            </a:r>
            <a:r>
              <a:rPr lang="en-US" sz="1800" b="1">
                <a:solidFill>
                  <a:srgbClr val="000000"/>
                </a:solidFill>
                <a:latin typeface="Aptos"/>
              </a:rPr>
              <a:t> VERIFICATION</a:t>
            </a:r>
          </a:p>
          <a:p>
            <a:pPr marL="1028700" lvl="1" indent="-342900">
              <a:lnSpc>
                <a:spcPts val="1564"/>
              </a:lnSpc>
            </a:pPr>
            <a:r>
              <a:rPr lang="en-US" sz="2000">
                <a:solidFill>
                  <a:srgbClr val="000000"/>
                </a:solidFill>
                <a:latin typeface="Aptos"/>
              </a:rPr>
              <a:t>Student manually change IRS information on FAFSA</a:t>
            </a:r>
            <a:endParaRPr lang="en-US">
              <a:ea typeface="Calibri"/>
              <a:cs typeface="Calibri"/>
            </a:endParaRPr>
          </a:p>
          <a:p>
            <a:pPr marL="1028700" lvl="1" indent="-342900">
              <a:lnSpc>
                <a:spcPts val="1564"/>
              </a:lnSpc>
            </a:pPr>
            <a:r>
              <a:rPr lang="en-US" sz="2000">
                <a:solidFill>
                  <a:srgbClr val="000000"/>
                </a:solidFill>
                <a:latin typeface="Aptos"/>
              </a:rPr>
              <a:t>Different addresses on FAFSA and application</a:t>
            </a:r>
            <a:endParaRPr lang="en-US" sz="200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1028700" lvl="1" indent="-342900">
              <a:lnSpc>
                <a:spcPts val="1564"/>
              </a:lnSpc>
            </a:pPr>
            <a:r>
              <a:rPr lang="en-US" sz="2000">
                <a:solidFill>
                  <a:srgbClr val="000000"/>
                </a:solidFill>
                <a:latin typeface="Aptos"/>
              </a:rPr>
              <a:t>Non-filers, with dependents and no government assistance</a:t>
            </a:r>
          </a:p>
          <a:p>
            <a:pPr marL="1028700" lvl="1" indent="-342900">
              <a:lnSpc>
                <a:spcPts val="1564"/>
              </a:lnSpc>
            </a:pPr>
            <a:r>
              <a:rPr lang="en-US" sz="2000">
                <a:solidFill>
                  <a:srgbClr val="000000"/>
                </a:solidFill>
                <a:latin typeface="Aptos"/>
              </a:rPr>
              <a:t>Students not living in Ohio, Kentucky, or Indiana </a:t>
            </a:r>
            <a:endParaRPr lang="en-US" sz="2000">
              <a:solidFill>
                <a:srgbClr val="00000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868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5B9D1-5E47-DA70-CCA3-DE0E0A300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97DD9-150C-A51F-EDF5-2062D000E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02" y="1165225"/>
            <a:ext cx="9664996" cy="797080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As of August 1, 2026  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F75389-71A2-BD6A-7ABC-69E2B66C14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6826" y="1969745"/>
            <a:ext cx="8618870" cy="1284226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 indent="0" algn="ctr" fontAlgn="base">
              <a:lnSpc>
                <a:spcPts val="1564"/>
              </a:lnSpc>
              <a:buNone/>
            </a:pPr>
            <a:r>
              <a:rPr lang="en-US" sz="1800" b="1">
                <a:solidFill>
                  <a:srgbClr val="000000"/>
                </a:solidFill>
                <a:latin typeface="Aptos"/>
              </a:rPr>
              <a:t>Cincinnati State has returned over $355,000 in federal aid 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lvl="1" indent="0" algn="ctr">
              <a:lnSpc>
                <a:spcPts val="1564"/>
              </a:lnSpc>
              <a:buNone/>
            </a:pPr>
            <a:r>
              <a:rPr lang="en-US" sz="1800" b="1">
                <a:solidFill>
                  <a:srgbClr val="000000"/>
                </a:solidFill>
                <a:latin typeface="Aptos"/>
              </a:rPr>
              <a:t>since August 2025 for 30 Students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lvl="1" indent="0">
              <a:lnSpc>
                <a:spcPts val="1564"/>
              </a:lnSpc>
              <a:buNone/>
            </a:pPr>
            <a:endParaRPr lang="en-US" sz="2000">
              <a:solidFill>
                <a:srgbClr val="000000"/>
              </a:solidFill>
              <a:latin typeface="Aptos"/>
            </a:endParaRPr>
          </a:p>
          <a:p>
            <a:pPr lvl="1" indent="0" algn="ctr">
              <a:lnSpc>
                <a:spcPts val="1564"/>
              </a:lnSpc>
              <a:buNone/>
            </a:pPr>
            <a:r>
              <a:rPr lang="en-US" sz="2000">
                <a:solidFill>
                  <a:srgbClr val="000000"/>
                </a:solidFill>
                <a:latin typeface="Aptos"/>
              </a:rPr>
              <a:t>Example:  Sally Surge</a:t>
            </a:r>
            <a:endParaRPr lang="en-US" sz="2000">
              <a:solidFill>
                <a:srgbClr val="000000"/>
              </a:solidFill>
              <a:latin typeface="Aptos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625ECA-D43C-47DD-4198-933E05BCB393}"/>
              </a:ext>
            </a:extLst>
          </p:cNvPr>
          <p:cNvSpPr txBox="1"/>
          <p:nvPr/>
        </p:nvSpPr>
        <p:spPr>
          <a:xfrm>
            <a:off x="2458064" y="3256935"/>
            <a:ext cx="2632587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0000"/>
                </a:solidFill>
                <a:ea typeface="+mn-lt"/>
                <a:cs typeface="+mn-lt"/>
              </a:rPr>
              <a:t>25/SU </a:t>
            </a:r>
            <a:r>
              <a:rPr lang="en-US" sz="1600" b="1">
                <a:ea typeface="+mn-lt"/>
                <a:cs typeface="+mn-lt"/>
              </a:rPr>
              <a:t> </a:t>
            </a:r>
            <a:endParaRPr lang="en-US" sz="1600" b="1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ACC-101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MGT-101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MGT-105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MKT-101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 b="1">
                <a:ea typeface="+mn-lt"/>
                <a:cs typeface="+mn-lt"/>
              </a:rPr>
              <a:t>Received </a:t>
            </a:r>
            <a:endParaRPr lang="en-US" sz="1600" b="1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Pell - $2835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Subsidized - $3313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Unsubsidized - $1708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Refund - $4853.78</a:t>
            </a:r>
            <a:endParaRPr lang="en-US" sz="1600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F6B70A-3D1C-259A-F73C-821C478172DA}"/>
              </a:ext>
            </a:extLst>
          </p:cNvPr>
          <p:cNvSpPr txBox="1"/>
          <p:nvPr/>
        </p:nvSpPr>
        <p:spPr>
          <a:xfrm>
            <a:off x="5358579" y="3256935"/>
            <a:ext cx="2472813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0000"/>
                </a:solidFill>
                <a:ea typeface="+mn-lt"/>
                <a:cs typeface="+mn-lt"/>
              </a:rPr>
              <a:t>25/FA</a:t>
            </a:r>
            <a:endParaRPr lang="en-US" sz="1600" b="1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ECO-110 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LAW-101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MAT-105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FYE-110 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 b="1">
                <a:ea typeface="+mn-lt"/>
                <a:cs typeface="+mn-lt"/>
              </a:rPr>
              <a:t>Received 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Pell - $3698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Subsidized - $1732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Unsubsidized - $2969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Refund - $5354.01</a:t>
            </a:r>
            <a:r>
              <a:rPr lang="en-US" dirty="0">
                <a:ea typeface="+mn-lt"/>
                <a:cs typeface="+mn-lt"/>
              </a:rPr>
              <a:t>  </a:t>
            </a:r>
            <a:endParaRPr lang="en-US" dirty="0"/>
          </a:p>
          <a:p>
            <a:pPr algn="l"/>
            <a:endParaRPr lang="en-US">
              <a:ea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170C94-6489-BD85-66BB-7D7EFC1D8908}"/>
              </a:ext>
            </a:extLst>
          </p:cNvPr>
          <p:cNvSpPr txBox="1"/>
          <p:nvPr/>
        </p:nvSpPr>
        <p:spPr>
          <a:xfrm>
            <a:off x="8025580" y="3256934"/>
            <a:ext cx="2472812" cy="23698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0000"/>
                </a:solidFill>
                <a:ea typeface="+mn-lt"/>
                <a:cs typeface="+mn-lt"/>
              </a:rPr>
              <a:t>26/SP</a:t>
            </a:r>
            <a:endParaRPr lang="en-US" sz="1600" b="1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ACC-102 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HST-111 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SOC-105</a:t>
            </a:r>
          </a:p>
          <a:p>
            <a:r>
              <a:rPr lang="en-US" sz="1600">
                <a:ea typeface="+mn-lt"/>
                <a:cs typeface="+mn-lt"/>
              </a:rPr>
              <a:t>MGT-125 </a:t>
            </a:r>
            <a:endParaRPr lang="en-US" sz="1600">
              <a:ea typeface="Calibri"/>
              <a:cs typeface="Calibri"/>
            </a:endParaRPr>
          </a:p>
          <a:p>
            <a:endParaRPr lang="en-US" sz="1600">
              <a:ea typeface="Calibri"/>
              <a:cs typeface="Calibri"/>
            </a:endParaRPr>
          </a:p>
          <a:p>
            <a:r>
              <a:rPr lang="en-US" sz="1600">
                <a:ea typeface="+mn-lt"/>
                <a:cs typeface="+mn-lt"/>
              </a:rPr>
              <a:t>No Aid given</a:t>
            </a:r>
            <a:endParaRPr lang="en-US" sz="1600"/>
          </a:p>
          <a:p>
            <a:pPr algn="l"/>
            <a:endParaRPr lang="en-US">
              <a:ea typeface="Calibri"/>
              <a:cs typeface="Calibri"/>
            </a:endParaRPr>
          </a:p>
          <a:p>
            <a:r>
              <a:rPr lang="en-US">
                <a:solidFill>
                  <a:srgbClr val="FF0000"/>
                </a:solidFill>
                <a:ea typeface="Calibri"/>
                <a:cs typeface="Calibri"/>
              </a:rPr>
              <a:t>Total Returned:  $16,255</a:t>
            </a:r>
          </a:p>
        </p:txBody>
      </p:sp>
    </p:spTree>
    <p:extLst>
      <p:ext uri="{BB962C8B-B14F-4D97-AF65-F5344CB8AC3E}">
        <p14:creationId xmlns:p14="http://schemas.microsoft.com/office/powerpoint/2010/main" val="275473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DB43B-54DB-8C24-B7E2-0A904EEFD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F4518E94-D2A6-CDA1-65FD-98D7CA5927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194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CF336C-F07B-5114-4E35-58D82284688F}"/>
              </a:ext>
            </a:extLst>
          </p:cNvPr>
          <p:cNvSpPr txBox="1"/>
          <p:nvPr/>
        </p:nvSpPr>
        <p:spPr>
          <a:xfrm>
            <a:off x="796089" y="3795847"/>
            <a:ext cx="8736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Registrar/Bursar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1C047A-F3E8-45F2-33E1-E93D17456661}"/>
              </a:ext>
            </a:extLst>
          </p:cNvPr>
          <p:cNvSpPr txBox="1"/>
          <p:nvPr/>
        </p:nvSpPr>
        <p:spPr>
          <a:xfrm>
            <a:off x="882502" y="5616747"/>
            <a:ext cx="4148051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BC8D04-3D99-294C-903D-B23DFFF5D113}"/>
              </a:ext>
            </a:extLst>
          </p:cNvPr>
          <p:cNvCxnSpPr>
            <a:cxnSpLocks/>
          </p:cNvCxnSpPr>
          <p:nvPr/>
        </p:nvCxnSpPr>
        <p:spPr>
          <a:xfrm>
            <a:off x="882502" y="5303568"/>
            <a:ext cx="11309498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08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2230D-4EB3-01BA-55C6-5296B4692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55A2C-9018-FDDB-2F20-4B46927A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Banking Information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4C7EE6-148F-091B-8AE3-3E83CCCDA7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6826" y="2519529"/>
            <a:ext cx="8618870" cy="2488677"/>
          </a:xfrm>
        </p:spPr>
        <p:txBody>
          <a:bodyPr>
            <a:noAutofit/>
          </a:bodyPr>
          <a:lstStyle/>
          <a:p>
            <a:pPr marL="342900" indent="-342900"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Account Validation Services (AVS).  </a:t>
            </a:r>
          </a:p>
          <a:p>
            <a:pPr marL="1028700" lvl="1" indent="-342900" fontAlgn="base">
              <a:lnSpc>
                <a:spcPct val="100000"/>
              </a:lnSpc>
            </a:pPr>
            <a:r>
              <a:rPr lang="en-US" sz="1800">
                <a:solidFill>
                  <a:srgbClr val="000000"/>
                </a:solidFill>
                <a:latin typeface="Aptos" panose="020B0004020202020204" pitchFamily="34" charset="0"/>
              </a:rPr>
              <a:t>Weekly 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file of student (refunds), employee (for reimbursements, not payroll) , and vendor (invoice payments) banking information is sent to US Bank for validation.  </a:t>
            </a:r>
          </a:p>
          <a:p>
            <a:pPr marL="1028700" lvl="1" indent="-342900" fontAlgn="base">
              <a:lnSpc>
                <a:spcPct val="10000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The system is not perfect (</a:t>
            </a:r>
            <a:r>
              <a:rPr lang="en-US" sz="1800" b="0" i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ie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, not all banks participate, names mismatch can occur whereby a student has access to a bank account but is not listed as the owner, some internet banks validate on only ABA routing # and account #, not owner of account).  </a:t>
            </a:r>
          </a:p>
          <a:p>
            <a:pPr marL="1028700" lvl="1" indent="-342900" fontAlgn="base">
              <a:lnSpc>
                <a:spcPct val="10000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The Accounting Office rejects any “Denied” results and emails student/employee/vendor to provide replacement banking information and information in Colleague is de-activated. </a:t>
            </a:r>
            <a:endParaRPr lang="en-US" sz="1600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1028700" lvl="1" indent="-342900" fontAlgn="base">
              <a:lnSpc>
                <a:spcPts val="1564"/>
              </a:lnSpc>
            </a:pPr>
            <a:endParaRPr lang="en-US" sz="20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789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DFA45-8474-DF53-5437-DB9EB983A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FD704-5116-C5B9-416F-693371A94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Banking Information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BE0A64-17B9-2F2E-73A6-F79EF393F9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6826" y="2519529"/>
            <a:ext cx="8618870" cy="2488677"/>
          </a:xfrm>
        </p:spPr>
        <p:txBody>
          <a:bodyPr>
            <a:noAutofit/>
          </a:bodyPr>
          <a:lstStyle/>
          <a:p>
            <a:pPr marL="285750" indent="-285750"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If a student reports that a scheduled electronic refund did not settle with the receiving bank, the Bursar researches the banking reports for a bounce back and responds accordingly: </a:t>
            </a:r>
          </a:p>
          <a:p>
            <a:pPr marL="971550" lvl="1" indent="-285750" fontAlgn="base">
              <a:lnSpc>
                <a:spcPct val="10000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Bounce back? Void transaction, reissue refund to replacement bank or issue paper check </a:t>
            </a:r>
          </a:p>
          <a:p>
            <a:pPr marL="971550" lvl="1" indent="-285750" fontAlgn="base">
              <a:lnSpc>
                <a:spcPct val="10000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No Bounce back? Provide student with Trace ID (ACH Origination Code) for follow up with their bank.  Student may then file a police report if issue is not settled satisfactorily with their bank. </a:t>
            </a:r>
          </a:p>
          <a:p>
            <a:pPr marL="1028700" lvl="1" indent="-342900" fontAlgn="base">
              <a:lnSpc>
                <a:spcPts val="1564"/>
              </a:lnSpc>
            </a:pPr>
            <a:endParaRPr lang="en-US" sz="20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231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4E11D-003D-0B13-EE02-5AF1D6759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ABA51-2CBB-5FE4-92E5-6A2D174D4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Reports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7CD5BD-36DE-A960-2306-04A6A0B3A7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6826" y="2780906"/>
            <a:ext cx="8618870" cy="2488677"/>
          </a:xfrm>
        </p:spPr>
        <p:txBody>
          <a:bodyPr>
            <a:noAutofit/>
          </a:bodyPr>
          <a:lstStyle/>
          <a:p>
            <a:pPr marL="971550" lvl="1" indent="-285750" fontAlgn="base">
              <a:lnSpc>
                <a:spcPct val="10000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IT has created a report for Bursar’s use titled XAR02 – Duplicate Banking Info.  This report displays any student/employee/vendor who shares banking information with another student/employee/vendor. </a:t>
            </a:r>
            <a:endParaRPr lang="en-US" sz="20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2124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D0ECE-725A-2389-1ABD-B6E0B563E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7DA8A-1FC4-E510-8A26-FD6F0FC09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Registrar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3463CD-42E5-7061-3AF0-5E7B3A61F6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6826" y="2675803"/>
            <a:ext cx="8618870" cy="2738297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 indent="0">
              <a:lnSpc>
                <a:spcPct val="100000"/>
              </a:lnSpc>
              <a:buNone/>
            </a:pPr>
            <a:r>
              <a:rPr lang="en-US">
                <a:latin typeface="Aptos"/>
                <a:ea typeface="Calibri" panose="020F0502020204030204"/>
                <a:cs typeface="Calibri" panose="020F0502020204030204"/>
              </a:rPr>
              <a:t>Contact:</a:t>
            </a:r>
            <a:endParaRPr lang="en-US" dirty="0">
              <a:latin typeface="Aptos"/>
              <a:ea typeface="Calibri" panose="020F0502020204030204"/>
              <a:cs typeface="Calibri" panose="020F0502020204030204"/>
            </a:endParaRPr>
          </a:p>
          <a:p>
            <a:pPr marL="1028700" lvl="1" indent="-342900">
              <a:lnSpc>
                <a:spcPct val="100000"/>
              </a:lnSpc>
            </a:pPr>
            <a:r>
              <a:rPr lang="en-US" dirty="0">
                <a:latin typeface="Aptos"/>
                <a:ea typeface="Calibri" panose="020F0502020204030204"/>
                <a:cs typeface="Calibri" panose="020F0502020204030204"/>
              </a:rPr>
              <a:t>Enough information is presented by the fraud </a:t>
            </a:r>
            <a:r>
              <a:rPr lang="en-US">
                <a:latin typeface="Aptos"/>
                <a:ea typeface="Calibri" panose="020F0502020204030204"/>
                <a:cs typeface="Calibri" panose="020F0502020204030204"/>
              </a:rPr>
              <a:t>team to question the </a:t>
            </a:r>
            <a:r>
              <a:rPr lang="en-US" dirty="0">
                <a:latin typeface="Aptos"/>
                <a:ea typeface="Calibri" panose="020F0502020204030204"/>
                <a:cs typeface="Calibri" panose="020F0502020204030204"/>
              </a:rPr>
              <a:t>admitted or enrolled student's identity. </a:t>
            </a:r>
          </a:p>
          <a:p>
            <a:pPr marL="1028700" lvl="1" indent="-342900">
              <a:lnSpc>
                <a:spcPct val="100000"/>
              </a:lnSpc>
            </a:pPr>
            <a:endParaRPr lang="en-US" dirty="0">
              <a:solidFill>
                <a:srgbClr val="000000"/>
              </a:solidFill>
              <a:latin typeface="Aptos"/>
              <a:ea typeface="Calibri" panose="020F0502020204030204"/>
              <a:cs typeface="Calibri" panose="020F0502020204030204"/>
            </a:endParaRPr>
          </a:p>
          <a:p>
            <a:pPr marL="1028700" lvl="1" indent="-342900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Aptos"/>
                <a:ea typeface="Calibri" panose="020F0502020204030204"/>
                <a:cs typeface="Calibri" panose="020F0502020204030204"/>
              </a:rPr>
              <a:t>Email is sent to all addresses listed in Colleague.</a:t>
            </a:r>
            <a:endParaRPr lang="en-US"/>
          </a:p>
          <a:p>
            <a:pPr marL="1485900" lvl="2" indent="-342900">
              <a:lnSpc>
                <a:spcPct val="100000"/>
              </a:lnSpc>
              <a:buFont typeface="Wingdings" panose="020B0604020202020204" pitchFamily="34" charset="0"/>
              <a:buChar char="§"/>
            </a:pPr>
            <a:r>
              <a:rPr lang="en-US" sz="1800">
                <a:solidFill>
                  <a:srgbClr val="000000"/>
                </a:solidFill>
                <a:latin typeface="Aptos"/>
                <a:ea typeface="Calibri" panose="020F0502020204030204"/>
                <a:cs typeface="Calibri" panose="020F0502020204030204"/>
              </a:rPr>
              <a:t>Sent from Registrar@cincinnatistate.edu</a:t>
            </a:r>
          </a:p>
          <a:p>
            <a:pPr marL="1485900" lvl="2" indent="-342900">
              <a:lnSpc>
                <a:spcPct val="100000"/>
              </a:lnSpc>
              <a:buFont typeface="Wingdings" panose="020B0604020202020204" pitchFamily="34" charset="0"/>
              <a:buChar char="§"/>
            </a:pPr>
            <a:r>
              <a:rPr lang="en-US" sz="1800">
                <a:solidFill>
                  <a:srgbClr val="000000"/>
                </a:solidFill>
                <a:latin typeface="Aptos"/>
                <a:ea typeface="Calibri" panose="020F0502020204030204"/>
                <a:cs typeface="Calibri" panose="020F0502020204030204"/>
              </a:rPr>
              <a:t>Often the personal email addresses bounce back as invalid.</a:t>
            </a:r>
            <a:endParaRPr lang="en-US" sz="1800">
              <a:solidFill>
                <a:srgbClr val="000000"/>
              </a:solidFill>
              <a:latin typeface="Aptos" panose="020B0004020202020204" pitchFamily="34" charset="0"/>
              <a:ea typeface="Calibri" panose="020F0502020204030204"/>
              <a:cs typeface="Calibri" panose="020F0502020204030204"/>
            </a:endParaRPr>
          </a:p>
          <a:p>
            <a:pPr lvl="1" indent="0">
              <a:lnSpc>
                <a:spcPct val="100000"/>
              </a:lnSpc>
              <a:buNone/>
            </a:pPr>
            <a:endParaRPr lang="en-US" sz="2000" dirty="0">
              <a:solidFill>
                <a:srgbClr val="000000"/>
              </a:solidFill>
              <a:latin typeface="Aptos" panose="020B0004020202020204" pitchFamily="34" charset="0"/>
              <a:ea typeface="Calibri" panose="020F0502020204030204"/>
              <a:cs typeface="Calibri" panose="020F0502020204030204"/>
            </a:endParaRPr>
          </a:p>
          <a:p>
            <a:pPr lvl="1" indent="0">
              <a:lnSpc>
                <a:spcPct val="100000"/>
              </a:lnSpc>
              <a:buNone/>
            </a:pPr>
            <a:endParaRPr lang="en-US" sz="2000" dirty="0">
              <a:solidFill>
                <a:srgbClr val="000000"/>
              </a:solidFill>
              <a:latin typeface="Aptos" panose="020B0004020202020204" pitchFamily="34" charset="0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39065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78AEE-4042-5A82-B9E4-D99B82FDB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3A6D2-BFAD-8AB7-EA95-BC0559BFA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Ex: First Email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9AB283-5E67-B620-2502-1CF0CE42DA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6826" y="2596975"/>
            <a:ext cx="8618870" cy="2830263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 indent="0" fontAlgn="base">
              <a:lnSpc>
                <a:spcPts val="1564"/>
              </a:lnSpc>
              <a:buNone/>
            </a:pPr>
            <a:r>
              <a:rPr lang="en-US" sz="1800">
                <a:solidFill>
                  <a:srgbClr val="000000"/>
                </a:solidFill>
                <a:latin typeface="Aptos"/>
              </a:rPr>
              <a:t>Hi </a:t>
            </a:r>
            <a:r>
              <a:rPr lang="en-US" sz="1800" b="1">
                <a:solidFill>
                  <a:srgbClr val="000000"/>
                </a:solidFill>
                <a:latin typeface="Aptos"/>
              </a:rPr>
              <a:t>[First Name]</a:t>
            </a:r>
            <a:r>
              <a:rPr lang="en-US" sz="1800">
                <a:solidFill>
                  <a:srgbClr val="000000"/>
                </a:solidFill>
                <a:latin typeface="Aptos"/>
              </a:rPr>
              <a:t>,</a:t>
            </a:r>
            <a:endParaRPr lang="en-US" sz="180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lvl="1" indent="0">
              <a:lnSpc>
                <a:spcPts val="1564"/>
              </a:lnSpc>
              <a:buNone/>
            </a:pPr>
            <a:endParaRPr lang="en-US" sz="1800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lvl="1" indent="0">
              <a:lnSpc>
                <a:spcPts val="156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ptos"/>
              </a:rPr>
              <a:t>It has come to my attention that there are discrepancies with your </a:t>
            </a:r>
            <a:r>
              <a:rPr lang="en-US" sz="1800" b="1">
                <a:solidFill>
                  <a:srgbClr val="000000"/>
                </a:solidFill>
                <a:latin typeface="Aptos"/>
              </a:rPr>
              <a:t>[Semester] </a:t>
            </a:r>
            <a:r>
              <a:rPr lang="en-US" sz="1800">
                <a:solidFill>
                  <a:srgbClr val="000000"/>
                </a:solidFill>
                <a:latin typeface="Aptos"/>
              </a:rPr>
              <a:t>enrollment at Cincinnati State Technical and Community College.</a:t>
            </a:r>
            <a:endParaRPr lang="en-US" sz="1800" dirty="0">
              <a:solidFill>
                <a:srgbClr val="000000"/>
              </a:solidFill>
              <a:latin typeface="Aptos"/>
            </a:endParaRPr>
          </a:p>
          <a:p>
            <a:pPr lvl="1" indent="0">
              <a:lnSpc>
                <a:spcPts val="1564"/>
              </a:lnSpc>
              <a:buNone/>
            </a:pPr>
            <a:endParaRPr lang="en-US" sz="1800" dirty="0">
              <a:solidFill>
                <a:srgbClr val="000000"/>
              </a:solidFill>
              <a:latin typeface="Aptos"/>
            </a:endParaRPr>
          </a:p>
          <a:p>
            <a:pPr lvl="1" indent="0">
              <a:lnSpc>
                <a:spcPts val="1564"/>
              </a:lnSpc>
              <a:buNone/>
            </a:pPr>
            <a:r>
              <a:rPr lang="en-US" sz="1800">
                <a:solidFill>
                  <a:srgbClr val="000000"/>
                </a:solidFill>
                <a:latin typeface="Aptos"/>
              </a:rPr>
              <a:t>Please come in-person to the Office of the Registrar with a valid state ID or driver's license.</a:t>
            </a:r>
            <a:endParaRPr lang="en-US" sz="180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lvl="1" indent="0">
              <a:lnSpc>
                <a:spcPts val="1564"/>
              </a:lnSpc>
              <a:buNone/>
            </a:pPr>
            <a:endParaRPr lang="en-US" sz="1800" dirty="0">
              <a:solidFill>
                <a:srgbClr val="000000"/>
              </a:solidFill>
              <a:latin typeface="Aptos"/>
            </a:endParaRPr>
          </a:p>
          <a:p>
            <a:pPr lvl="1" indent="0">
              <a:lnSpc>
                <a:spcPts val="156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ptos"/>
              </a:rPr>
              <a:t>This must be completed by </a:t>
            </a:r>
            <a:r>
              <a:rPr lang="en-US" sz="1800" b="1" dirty="0">
                <a:solidFill>
                  <a:srgbClr val="000000"/>
                </a:solidFill>
                <a:latin typeface="Aptos"/>
              </a:rPr>
              <a:t>[Date]</a:t>
            </a:r>
            <a:r>
              <a:rPr lang="en-US" sz="1800" dirty="0">
                <a:solidFill>
                  <a:srgbClr val="000000"/>
                </a:solidFill>
                <a:latin typeface="Aptos"/>
              </a:rPr>
              <a:t> or your </a:t>
            </a:r>
            <a:r>
              <a:rPr lang="en-US" sz="1800" b="1" dirty="0">
                <a:solidFill>
                  <a:srgbClr val="000000"/>
                </a:solidFill>
                <a:latin typeface="Aptos"/>
              </a:rPr>
              <a:t>[Semester]</a:t>
            </a:r>
            <a:r>
              <a:rPr lang="en-US" sz="1800" dirty="0">
                <a:solidFill>
                  <a:srgbClr val="000000"/>
                </a:solidFill>
                <a:latin typeface="Aptos"/>
              </a:rPr>
              <a:t> classes will be dropped. </a:t>
            </a:r>
            <a:endParaRPr lang="en-US"/>
          </a:p>
          <a:p>
            <a:pPr lvl="1" indent="0">
              <a:lnSpc>
                <a:spcPts val="1564"/>
              </a:lnSpc>
              <a:buNone/>
            </a:pPr>
            <a:endParaRPr lang="en-US" sz="1800" dirty="0">
              <a:solidFill>
                <a:srgbClr val="000000"/>
              </a:solidFill>
              <a:latin typeface="Aptos"/>
            </a:endParaRPr>
          </a:p>
          <a:p>
            <a:pPr lvl="1" indent="0">
              <a:lnSpc>
                <a:spcPts val="1564"/>
              </a:lnSpc>
              <a:buNone/>
            </a:pPr>
            <a:r>
              <a:rPr lang="en-US" sz="1800">
                <a:solidFill>
                  <a:srgbClr val="000000"/>
                </a:solidFill>
                <a:latin typeface="Aptos"/>
              </a:rPr>
              <a:t>Thank you, </a:t>
            </a:r>
            <a:endParaRPr lang="en-US" sz="1800" dirty="0">
              <a:solidFill>
                <a:srgbClr val="000000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24737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42D00-5D23-2B26-6107-D2899977E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533D-663F-2982-22A6-A51D25571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Ex: Second/</a:t>
            </a:r>
            <a:r>
              <a:rPr lang="en-US">
                <a:latin typeface="Arial"/>
                <a:cs typeface="Arial"/>
              </a:rPr>
              <a:t>Final Email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0FCA7C-B2DF-055F-3EFF-CCEE701E59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6826" y="2610113"/>
            <a:ext cx="8618870" cy="2659470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>
              <a:buNone/>
            </a:pPr>
            <a:r>
              <a:rPr lang="en-US" sz="1600" b="1">
                <a:solidFill>
                  <a:srgbClr val="000000"/>
                </a:solidFill>
                <a:latin typeface="Aptos"/>
              </a:rPr>
              <a:t>[</a:t>
            </a:r>
            <a:r>
              <a:rPr lang="en-US" sz="1800" b="1">
                <a:solidFill>
                  <a:srgbClr val="000000"/>
                </a:solidFill>
                <a:latin typeface="Aptos"/>
              </a:rPr>
              <a:t>First Name]</a:t>
            </a:r>
            <a:r>
              <a:rPr lang="en-US" sz="1800">
                <a:solidFill>
                  <a:srgbClr val="000000"/>
                </a:solidFill>
                <a:latin typeface="Aptos"/>
              </a:rPr>
              <a:t>,</a:t>
            </a:r>
          </a:p>
          <a:p>
            <a:pPr lvl="1">
              <a:buNone/>
            </a:pPr>
            <a:endParaRPr lang="en-US" sz="1800" dirty="0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pPr lvl="1">
              <a:buNone/>
            </a:pPr>
            <a:r>
              <a:rPr lang="en-US" sz="1800" dirty="0">
                <a:solidFill>
                  <a:srgbClr val="000000"/>
                </a:solidFill>
                <a:ea typeface="+mn-lt"/>
                <a:cs typeface="+mn-lt"/>
              </a:rPr>
              <a:t>You have not complied with the request below. </a:t>
            </a:r>
          </a:p>
          <a:p>
            <a:pPr lvl="1">
              <a:buNone/>
            </a:pPr>
            <a:endParaRPr lang="en-US" sz="1800" dirty="0">
              <a:ea typeface="Calibri"/>
              <a:cs typeface="Calibri"/>
            </a:endParaRPr>
          </a:p>
          <a:p>
            <a:pPr lvl="1">
              <a:buNone/>
            </a:pPr>
            <a:r>
              <a:rPr lang="en-US" sz="1800" dirty="0">
                <a:solidFill>
                  <a:srgbClr val="000000"/>
                </a:solidFill>
                <a:ea typeface="+mn-lt"/>
                <a:cs typeface="+mn-lt"/>
              </a:rPr>
              <a:t>Your </a:t>
            </a:r>
            <a:r>
              <a:rPr lang="en-US" sz="1800" b="1">
                <a:solidFill>
                  <a:srgbClr val="000000"/>
                </a:solidFill>
                <a:ea typeface="+mn-lt"/>
                <a:cs typeface="+mn-lt"/>
              </a:rPr>
              <a:t>[Semester]</a:t>
            </a:r>
            <a:r>
              <a:rPr lang="en-US" sz="1800" dirty="0">
                <a:solidFill>
                  <a:srgbClr val="000000"/>
                </a:solidFill>
                <a:ea typeface="+mn-lt"/>
                <a:cs typeface="+mn-lt"/>
              </a:rPr>
              <a:t> classes have been dropped and your academic program closed. </a:t>
            </a:r>
            <a:endParaRPr lang="en-US" sz="1800" dirty="0">
              <a:ea typeface="Calibri"/>
              <a:cs typeface="Calibri"/>
            </a:endParaRPr>
          </a:p>
          <a:p>
            <a:pPr lvl="1">
              <a:buNone/>
            </a:pPr>
            <a:endParaRPr lang="en-US" sz="180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lvl="1">
              <a:buNone/>
            </a:pPr>
            <a:r>
              <a:rPr lang="en-US" sz="1800">
                <a:solidFill>
                  <a:srgbClr val="000000"/>
                </a:solidFill>
                <a:latin typeface="Aptos"/>
              </a:rPr>
              <a:t>Ann M Latham, MA</a:t>
            </a:r>
            <a:endParaRPr lang="en-US" sz="1800">
              <a:latin typeface="Aptos"/>
              <a:ea typeface="Calibri"/>
              <a:cs typeface="Calibri"/>
            </a:endParaRPr>
          </a:p>
          <a:p>
            <a:pPr lvl="1">
              <a:buNone/>
            </a:pPr>
            <a:r>
              <a:rPr lang="en-US" sz="1800">
                <a:solidFill>
                  <a:srgbClr val="000000"/>
                </a:solidFill>
                <a:latin typeface="Aptos"/>
              </a:rPr>
              <a:t>Registrar</a:t>
            </a:r>
            <a:endParaRPr lang="en-US" sz="1800">
              <a:latin typeface="Aptos"/>
              <a:ea typeface="Calibri"/>
              <a:cs typeface="Calibri"/>
            </a:endParaRPr>
          </a:p>
          <a:p>
            <a:pPr lvl="1">
              <a:buNone/>
            </a:pPr>
            <a:r>
              <a:rPr lang="en-US" sz="1800">
                <a:solidFill>
                  <a:srgbClr val="000000"/>
                </a:solidFill>
                <a:latin typeface="Aptos"/>
              </a:rPr>
              <a:t>(she/her/hers)</a:t>
            </a:r>
            <a:endParaRPr lang="en-US" sz="1800">
              <a:latin typeface="Aptos"/>
              <a:ea typeface="Calibri"/>
              <a:cs typeface="Calibri"/>
            </a:endParaRPr>
          </a:p>
          <a:p>
            <a:pPr lvl="1">
              <a:buNone/>
            </a:pPr>
            <a:endParaRPr lang="en-US" sz="1800" dirty="0">
              <a:solidFill>
                <a:srgbClr val="00000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5218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EC477-37D1-449C-03C0-7A2E4BD00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Registrar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4D1E92-D2B4-8E9D-29CA-14DAA35495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4356" y="2871351"/>
            <a:ext cx="8523287" cy="258171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l"/>
            <a:r>
              <a:rPr lang="en-US"/>
              <a:t>Updating the record:</a:t>
            </a:r>
          </a:p>
          <a:p>
            <a:pPr marL="342900" indent="-342900" algn="l">
              <a:buFont typeface="Arial,Sans-Serif"/>
              <a:buChar char="•"/>
            </a:pPr>
            <a:endParaRPr lang="en-US" dirty="0">
              <a:latin typeface="Arial"/>
              <a:cs typeface="Arial"/>
            </a:endParaRPr>
          </a:p>
          <a:p>
            <a:pPr marL="342900" indent="-342900" algn="l">
              <a:buFont typeface="Arial,Sans-Serif"/>
              <a:buChar char="•"/>
            </a:pPr>
            <a:r>
              <a:rPr lang="en-US" dirty="0">
                <a:latin typeface="Arial"/>
                <a:cs typeface="Arial"/>
              </a:rPr>
              <a:t>Record designated as "Fraudulent – Do not Use"</a:t>
            </a:r>
            <a:endParaRPr lang="en-US" dirty="0"/>
          </a:p>
          <a:p>
            <a:pPr marL="342900" indent="-342900" algn="l">
              <a:buFont typeface="Arial,Sans-Serif"/>
              <a:buChar char="•"/>
            </a:pPr>
            <a:endParaRPr lang="en-US" dirty="0"/>
          </a:p>
          <a:p>
            <a:pPr marL="342900" indent="-342900" algn="l">
              <a:buFont typeface="Arial,Sans-Serif"/>
              <a:buChar char="•"/>
            </a:pPr>
            <a:endParaRPr lang="en-US" dirty="0"/>
          </a:p>
          <a:p>
            <a:pPr algn="l"/>
            <a:endParaRPr lang="en-US" dirty="0"/>
          </a:p>
          <a:p>
            <a:r>
              <a:rPr lang="en-US" sz="1900" i="1">
                <a:latin typeface="Arial"/>
                <a:cs typeface="Arial"/>
              </a:rPr>
              <a:t>*former students</a:t>
            </a:r>
            <a:endParaRPr lang="en-US" sz="1900" i="1"/>
          </a:p>
        </p:txBody>
      </p:sp>
      <p:pic>
        <p:nvPicPr>
          <p:cNvPr id="5" name="Picture 4" descr="A white rectangular object with yellow border&#10;&#10;AI-generated content may be incorrect.">
            <a:extLst>
              <a:ext uri="{FF2B5EF4-FFF2-40B4-BE49-F238E27FC236}">
                <a16:creationId xmlns:a16="http://schemas.microsoft.com/office/drawing/2014/main" id="{C6C3B42E-AA9C-73D5-7F35-855B01D85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3968148"/>
            <a:ext cx="7952390" cy="87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4333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62E47-BB0F-A1EA-8011-066BC75B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E34D68FA-1A07-6709-6427-434FC66AC0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909332-991D-1425-13E5-3EC4D5D4BC68}"/>
              </a:ext>
            </a:extLst>
          </p:cNvPr>
          <p:cNvSpPr txBox="1"/>
          <p:nvPr/>
        </p:nvSpPr>
        <p:spPr>
          <a:xfrm>
            <a:off x="796088" y="3795847"/>
            <a:ext cx="102753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Advising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BC187F-E98C-713D-E02E-015832E7C499}"/>
              </a:ext>
            </a:extLst>
          </p:cNvPr>
          <p:cNvCxnSpPr>
            <a:cxnSpLocks/>
          </p:cNvCxnSpPr>
          <p:nvPr/>
        </p:nvCxnSpPr>
        <p:spPr>
          <a:xfrm>
            <a:off x="882502" y="5303568"/>
            <a:ext cx="11309498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4697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3B8AF-B4C3-B7F0-939D-B9B52A405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EA109-ECDC-779A-22D9-62FA23ED9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Red Flags to watch for</a:t>
            </a:r>
            <a:endParaRPr lang="en-US" sz="36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0CC4AD-DC49-3EDA-6A06-E3738974E5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68824" y="2601612"/>
            <a:ext cx="8746872" cy="2488677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 rtl="0" fontAlgn="base">
              <a:lnSpc>
                <a:spcPts val="1564"/>
              </a:lnSpc>
              <a:spcAft>
                <a:spcPts val="800"/>
              </a:spcAft>
              <a:buNone/>
            </a:pPr>
            <a:r>
              <a:rPr lang="en-US" sz="1800" b="0" i="0">
                <a:solidFill>
                  <a:srgbClr val="000000"/>
                </a:solidFill>
                <a:effectLst/>
                <a:latin typeface="Aptos"/>
                <a:cs typeface="Arial"/>
              </a:rPr>
              <a:t>These indicators don’t prove fraud on their own, but taken together they should raise suspicion: </a:t>
            </a:r>
            <a:endParaRPr lang="en-US" sz="1600" b="0" i="0">
              <a:solidFill>
                <a:srgbClr val="000000"/>
              </a:solidFill>
              <a:effectLst/>
              <a:latin typeface="Aptos"/>
              <a:cs typeface="Arial"/>
            </a:endParaRPr>
          </a:p>
          <a:p>
            <a:pPr algn="l" rtl="0" fontAlgn="base">
              <a:lnSpc>
                <a:spcPts val="1564"/>
              </a:lnSpc>
              <a:buFont typeface="Arial" panose="020B0604020202020204" pitchFamily="34" charset="0"/>
              <a:buChar char="•"/>
            </a:pP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Unusual Behavior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</a:t>
            </a:r>
          </a:p>
          <a:p>
            <a:pPr lvl="1" fontAlgn="base">
              <a:lnSpc>
                <a:spcPts val="1564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Reads answers from a phone or paper when asked basic personal questions. </a:t>
            </a:r>
          </a:p>
          <a:p>
            <a:pPr lvl="1" fontAlgn="base">
              <a:lnSpc>
                <a:spcPts val="1564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/>
              </a:rPr>
              <a:t>Unfamiliar with the program </a:t>
            </a:r>
            <a:r>
              <a:rPr lang="en-US" sz="1800">
                <a:solidFill>
                  <a:srgbClr val="000000"/>
                </a:solidFill>
                <a:latin typeface="Aptos"/>
              </a:rPr>
              <a:t>they are admitted</a:t>
            </a:r>
            <a:r>
              <a:rPr lang="en-US" sz="1800" b="0" i="0">
                <a:solidFill>
                  <a:srgbClr val="000000"/>
                </a:solidFill>
                <a:effectLst/>
                <a:latin typeface="Aptos"/>
              </a:rPr>
              <a:t> to. </a:t>
            </a:r>
          </a:p>
          <a:p>
            <a:pPr lvl="1" fontAlgn="base">
              <a:lnSpc>
                <a:spcPts val="1564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Requests to change the phone number for an advising call. </a:t>
            </a:r>
          </a:p>
          <a:p>
            <a:pPr lvl="1" fontAlgn="base">
              <a:lnSpc>
                <a:spcPts val="1564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Struggles to spell or recall their own address, SSN, or date of birth. </a:t>
            </a:r>
          </a:p>
          <a:p>
            <a:pPr lvl="1" fontAlgn="base">
              <a:lnSpc>
                <a:spcPts val="1564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/>
              </a:rPr>
              <a:t>Discrepancy between application information and what they state in person. </a:t>
            </a:r>
          </a:p>
          <a:p>
            <a:pPr lvl="1" fontAlgn="base">
              <a:lnSpc>
                <a:spcPts val="1564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/>
              </a:rPr>
              <a:t>Uses a different name than the one on file and can’t explain why. </a:t>
            </a:r>
          </a:p>
          <a:p>
            <a:pPr lvl="1" fontAlgn="base">
              <a:lnSpc>
                <a:spcPts val="1564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Voice or accent sounds different from what your information suggests it should sound like. </a:t>
            </a:r>
          </a:p>
          <a:p>
            <a:pPr lvl="1" indent="0" fontAlgn="base">
              <a:lnSpc>
                <a:spcPts val="1564"/>
              </a:lnSpc>
              <a:buNone/>
            </a:pPr>
            <a:endParaRPr lang="en-US" sz="20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518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05EAB-4F59-7C5B-C797-59598E3DB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A319-6C04-0E1D-7865-D84241E66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Red Flags to watch for</a:t>
            </a:r>
            <a:endParaRPr lang="en-US" sz="36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8442F7-A7F9-9142-31D3-2E42F53301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62635" y="2490788"/>
            <a:ext cx="9565863" cy="2488677"/>
          </a:xfrm>
        </p:spPr>
        <p:txBody>
          <a:bodyPr>
            <a:noAutofit/>
          </a:bodyPr>
          <a:lstStyle/>
          <a:p>
            <a:pPr algn="l" rtl="0" fontAlgn="base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These indicators don’t prove fraud on their own, but taken together they should raise suspicion: </a:t>
            </a:r>
            <a:endParaRPr lang="en-US" sz="1600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Enrollment Red Flags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</a:t>
            </a:r>
          </a:p>
          <a:p>
            <a:pPr lvl="1" fontAlgn="base">
              <a:lnSpc>
                <a:spcPct val="10000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Can only do all online classes.</a:t>
            </a:r>
          </a:p>
          <a:p>
            <a:pPr lvl="1" fontAlgn="base">
              <a:lnSpc>
                <a:spcPct val="10000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Wants to change major to a program with majority online classes.</a:t>
            </a:r>
          </a:p>
          <a:p>
            <a:pPr lvl="1" fontAlgn="base">
              <a:lnSpc>
                <a:spcPct val="10000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Attempts to rush through the process or asks repeatedly about financial aid disbursement/refunds. </a:t>
            </a:r>
          </a:p>
          <a:p>
            <a:pPr lvl="1" fontAlgn="base">
              <a:lnSpc>
                <a:spcPct val="100000"/>
              </a:lnSpc>
            </a:pPr>
            <a:r>
              <a:rPr lang="en-US" sz="1800">
                <a:solidFill>
                  <a:srgbClr val="000000"/>
                </a:solidFill>
                <a:latin typeface="Aptos" panose="020B0004020202020204" pitchFamily="34" charset="0"/>
              </a:rPr>
              <a:t>Will only do an advising meeting on the phone</a:t>
            </a:r>
          </a:p>
          <a:p>
            <a:pPr lvl="1" fontAlgn="base">
              <a:lnSpc>
                <a:spcPct val="10000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Asks to do advising via email</a:t>
            </a:r>
          </a:p>
          <a:p>
            <a:pPr lvl="1" fontAlgn="base">
              <a:lnSpc>
                <a:spcPct val="10000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Can’t log into their account without changing their phone number</a:t>
            </a:r>
          </a:p>
          <a:p>
            <a:pPr lvl="1" indent="0" fontAlgn="base">
              <a:lnSpc>
                <a:spcPts val="1564"/>
              </a:lnSpc>
              <a:buNone/>
            </a:pPr>
            <a:endParaRPr lang="en-US" sz="20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9456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6C019-0F24-8BB8-2967-215612EAB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AD168-F22E-EE54-57AF-D585C6423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What to do DURING the Meeting</a:t>
            </a:r>
            <a:endParaRPr lang="en-US" sz="36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CE6600-F045-60AB-9AF3-E549D723B0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84786" y="2184661"/>
            <a:ext cx="9422427" cy="2488677"/>
          </a:xfrm>
        </p:spPr>
        <p:txBody>
          <a:bodyPr>
            <a:noAutofit/>
          </a:bodyPr>
          <a:lstStyle/>
          <a:p>
            <a:pPr rtl="0" fontAlgn="base">
              <a:lnSpc>
                <a:spcPts val="1564"/>
              </a:lnSpc>
              <a:spcAft>
                <a:spcPts val="800"/>
              </a:spcAft>
              <a:buNone/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If you suspect fraud while meeting with a student: </a:t>
            </a:r>
            <a:endParaRPr lang="en-US" sz="1600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Stay Professional and Neutral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</a:t>
            </a:r>
          </a:p>
          <a:p>
            <a:pPr lvl="1" fontAlgn="base">
              <a:lnSpc>
                <a:spcPct val="10000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Do not accuse them of fraud directly. Keep the meeting calm and routine. </a:t>
            </a:r>
          </a:p>
          <a:p>
            <a:pPr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Verify Gently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</a:t>
            </a:r>
          </a:p>
          <a:p>
            <a:pPr lvl="1" fontAlgn="base">
              <a:lnSpc>
                <a:spcPct val="10000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Ask to confirm basic information (address, phone number, birthday)</a:t>
            </a:r>
          </a:p>
          <a:p>
            <a:pPr lvl="1" fontAlgn="base">
              <a:lnSpc>
                <a:spcPct val="10000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Use open-ended questions: “Tell me what interested you in this program.” </a:t>
            </a:r>
          </a:p>
          <a:p>
            <a:pPr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Delay Next Steps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</a:t>
            </a:r>
          </a:p>
          <a:p>
            <a:pPr lvl="1" fontAlgn="base">
              <a:lnSpc>
                <a:spcPct val="10000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If something feels off, </a:t>
            </a: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do not finalize registration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or financial aid actions. Tell the student that “we need to verify a few things before proceeding.” </a:t>
            </a: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OR 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“I’m sorry, something is up with my system right now. Let me investigate this and get back to you.” </a:t>
            </a:r>
          </a:p>
          <a:p>
            <a:pPr lvl="1" indent="0" fontAlgn="base">
              <a:lnSpc>
                <a:spcPts val="1564"/>
              </a:lnSpc>
              <a:buNone/>
            </a:pPr>
            <a:endParaRPr lang="en-US" sz="20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9651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77100-949E-6A84-6B57-05D4960C5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3973E-BC87-39D9-D82E-B7CCAEF4D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What to do AFTER the Meeting</a:t>
            </a:r>
            <a:endParaRPr lang="en-US" sz="36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A9D25F-251B-DB49-3060-89F4E15099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84786" y="2184661"/>
            <a:ext cx="9422427" cy="2488677"/>
          </a:xfrm>
        </p:spPr>
        <p:txBody>
          <a:bodyPr>
            <a:noAutofit/>
          </a:bodyPr>
          <a:lstStyle/>
          <a:p>
            <a:pPr rtl="0" fontAlgn="base">
              <a:lnSpc>
                <a:spcPts val="1564"/>
              </a:lnSpc>
              <a:spcAft>
                <a:spcPts val="800"/>
              </a:spcAft>
              <a:buNone/>
            </a:pP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If you suspect fraud while meeting with a student: </a:t>
            </a:r>
            <a:endParaRPr lang="en-US" sz="1600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Document Concerns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: Immediately write a summary of what raised suspicion. </a:t>
            </a:r>
          </a:p>
          <a:p>
            <a:pPr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Report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: Send your notes to the Audrey Woods, Director of Admissions. </a:t>
            </a:r>
          </a:p>
          <a:p>
            <a:pPr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Do Not lift the advising hold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: Wait until the review is complete before advising further. </a:t>
            </a:r>
          </a:p>
          <a:p>
            <a:pPr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Document in Starfish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: In your meeting notes write “Suspicious student, reported to committee. Do not set another meeting.” </a:t>
            </a:r>
          </a:p>
          <a:p>
            <a:pPr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Next Steps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: Someone from the fraud committee will follow-up with next steps. Do not speak with the student again unless you are cleared to do so. </a:t>
            </a:r>
          </a:p>
          <a:p>
            <a:pPr lvl="1" indent="0" fontAlgn="base">
              <a:lnSpc>
                <a:spcPts val="1564"/>
              </a:lnSpc>
              <a:buNone/>
            </a:pPr>
            <a:endParaRPr lang="en-US" sz="20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5934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61479-9FBB-96EE-5145-147DF7FA9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6472BBDD-EF2B-1616-D73C-BA4A083AE1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A9809A-FB1B-B623-46CA-8D068810C2E9}"/>
              </a:ext>
            </a:extLst>
          </p:cNvPr>
          <p:cNvSpPr txBox="1"/>
          <p:nvPr/>
        </p:nvSpPr>
        <p:spPr>
          <a:xfrm>
            <a:off x="796089" y="3795847"/>
            <a:ext cx="8736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Classroom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A998AAC-05CB-BFA7-2754-61BE18B87769}"/>
              </a:ext>
            </a:extLst>
          </p:cNvPr>
          <p:cNvCxnSpPr>
            <a:cxnSpLocks/>
          </p:cNvCxnSpPr>
          <p:nvPr/>
        </p:nvCxnSpPr>
        <p:spPr>
          <a:xfrm>
            <a:off x="882502" y="5303568"/>
            <a:ext cx="11309498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85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A5234-0905-E0AB-A045-D5C54F665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625AB-4563-A82B-2875-F62293CCF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What can faculty do?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61C21A-C5BA-FF60-D8DF-0BAE9CF1A6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6826" y="2780906"/>
            <a:ext cx="8618870" cy="248867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028700" lvl="1" indent="-342900" fontAlgn="base"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Aptos"/>
              </a:rPr>
              <a:t>Now show period is our last chance to catch them!</a:t>
            </a:r>
            <a:endParaRPr lang="en-US"/>
          </a:p>
          <a:p>
            <a:pPr marL="1028700" lvl="1" indent="-342900"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Aptos"/>
              </a:rPr>
              <a:t>Can you strengthen your online class required participation?</a:t>
            </a:r>
            <a:endParaRPr lang="en-US" sz="200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1028700" lvl="1" indent="-342900"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Aptos"/>
              </a:rPr>
              <a:t>Can you use available tools to look for AI submissions?</a:t>
            </a:r>
          </a:p>
          <a:p>
            <a:pPr marL="1028700" lvl="1" indent="-342900">
              <a:lnSpc>
                <a:spcPct val="100000"/>
              </a:lnSpc>
            </a:pPr>
            <a:r>
              <a:rPr lang="en-US" sz="2000">
                <a:solidFill>
                  <a:srgbClr val="000000"/>
                </a:solidFill>
                <a:latin typeface="Aptos"/>
              </a:rPr>
              <a:t>Can you request a meeting with students for whom you are suspicious?</a:t>
            </a:r>
            <a:endParaRPr lang="en-US" sz="2000">
              <a:solidFill>
                <a:srgbClr val="00000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3253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403AF-8C72-068D-4EE3-73F19DB62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A9862D90-05C2-5E55-F2D0-51CB19CEAA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E6FC8B-D631-0354-8023-31857912C7E8}"/>
              </a:ext>
            </a:extLst>
          </p:cNvPr>
          <p:cNvSpPr txBox="1"/>
          <p:nvPr/>
        </p:nvSpPr>
        <p:spPr>
          <a:xfrm>
            <a:off x="796089" y="3795847"/>
            <a:ext cx="1103165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7200" b="1">
                <a:solidFill>
                  <a:schemeClr val="bg1"/>
                </a:solidFill>
                <a:latin typeface="Arial"/>
                <a:ea typeface="Tahoma"/>
                <a:cs typeface="Arial"/>
              </a:rPr>
              <a:t>Questions/ Comments?</a:t>
            </a:r>
            <a:endParaRPr lang="en-US" sz="7200" b="1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CB361D2-6EFA-6862-C759-EBE61D551FEC}"/>
              </a:ext>
            </a:extLst>
          </p:cNvPr>
          <p:cNvCxnSpPr>
            <a:cxnSpLocks/>
          </p:cNvCxnSpPr>
          <p:nvPr/>
        </p:nvCxnSpPr>
        <p:spPr>
          <a:xfrm>
            <a:off x="882502" y="5303568"/>
            <a:ext cx="11309498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194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76C79D8C349D449A2D7CD9343A4543" ma:contentTypeVersion="11" ma:contentTypeDescription="Create a new document." ma:contentTypeScope="" ma:versionID="5882aa1bceb60c532fe8e50cbee0c527">
  <xsd:schema xmlns:xsd="http://www.w3.org/2001/XMLSchema" xmlns:xs="http://www.w3.org/2001/XMLSchema" xmlns:p="http://schemas.microsoft.com/office/2006/metadata/properties" xmlns:ns2="6692b86c-196e-45a5-9ee7-ab93a61df041" targetNamespace="http://schemas.microsoft.com/office/2006/metadata/properties" ma:root="true" ma:fieldsID="6c57f644fc8170e4dae95aad565ded76" ns2:_="">
    <xsd:import namespace="6692b86c-196e-45a5-9ee7-ab93a61df0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92b86c-196e-45a5-9ee7-ab93a61df0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AA1623-30C9-4BB4-BBC9-715E9AC19E11}">
  <ds:schemaRefs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6692b86c-196e-45a5-9ee7-ab93a61df041"/>
    <ds:schemaRef ds:uri="http://schemas.microsoft.com/office/2006/metadata/properties"/>
    <ds:schemaRef ds:uri="http://purl.org/dc/terms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C95D35A-CAB4-4136-9CBC-BA07BD66A1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92b86c-196e-45a5-9ee7-ab93a61df0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73D801-CD2D-4BD3-8F56-4D6E239F100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1844</Words>
  <Application>Microsoft Office PowerPoint</Application>
  <PresentationFormat>Widescreen</PresentationFormat>
  <Paragraphs>241</Paragraphs>
  <Slides>35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Aptos</vt:lpstr>
      <vt:lpstr>Arial</vt:lpstr>
      <vt:lpstr>Arial,Sans-Serif</vt:lpstr>
      <vt:lpstr>Calibri</vt:lpstr>
      <vt:lpstr>Calibri Light</vt:lpstr>
      <vt:lpstr>Courier New</vt:lpstr>
      <vt:lpstr>Segoe UI</vt:lpstr>
      <vt:lpstr>Wingdings</vt:lpstr>
      <vt:lpstr>Office Theme</vt:lpstr>
      <vt:lpstr>Fraudulent Students in Higher Education</vt:lpstr>
      <vt:lpstr>Nation-wide Problem</vt:lpstr>
      <vt:lpstr>Committees</vt:lpstr>
      <vt:lpstr>Fraud Squad</vt:lpstr>
      <vt:lpstr>PowerPoint Presentation</vt:lpstr>
      <vt:lpstr>How do they do it?</vt:lpstr>
      <vt:lpstr>Element 451 Fraud Detection</vt:lpstr>
      <vt:lpstr>PowerPoint Presentation</vt:lpstr>
      <vt:lpstr>PowerPoint Presentation</vt:lpstr>
      <vt:lpstr>PowerPoint Presentation</vt:lpstr>
      <vt:lpstr>Red Flags</vt:lpstr>
      <vt:lpstr>PowerPoint Presentation</vt:lpstr>
      <vt:lpstr>Stripe ID Verification Started 6/1/26</vt:lpstr>
      <vt:lpstr>Stripe ID Verification Started 6/1/26</vt:lpstr>
      <vt:lpstr>Other Software Considered </vt:lpstr>
      <vt:lpstr>PowerPoint Presentation</vt:lpstr>
      <vt:lpstr>OVER 100 Million Dollars Annually</vt:lpstr>
      <vt:lpstr>What we look for and what we are doing? </vt:lpstr>
      <vt:lpstr>As of August 1, 2026  </vt:lpstr>
      <vt:lpstr>PowerPoint Presentation</vt:lpstr>
      <vt:lpstr>Banking Information</vt:lpstr>
      <vt:lpstr>Banking Information</vt:lpstr>
      <vt:lpstr>Reports</vt:lpstr>
      <vt:lpstr>Registrar</vt:lpstr>
      <vt:lpstr>Ex: First Email</vt:lpstr>
      <vt:lpstr>Ex: Second/Final Email</vt:lpstr>
      <vt:lpstr>Registrar</vt:lpstr>
      <vt:lpstr>PowerPoint Presentation</vt:lpstr>
      <vt:lpstr>Red Flags to watch for</vt:lpstr>
      <vt:lpstr>Red Flags to watch for</vt:lpstr>
      <vt:lpstr>What to do DURING the Meeting</vt:lpstr>
      <vt:lpstr>What to do AFTER the Meeting</vt:lpstr>
      <vt:lpstr>PowerPoint Presentation</vt:lpstr>
      <vt:lpstr>What can faculty do?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Emilie Nerl</dc:creator>
  <cp:lastModifiedBy>Jones, Karen A</cp:lastModifiedBy>
  <cp:revision>585</cp:revision>
  <dcterms:created xsi:type="dcterms:W3CDTF">2020-07-01T20:24:55Z</dcterms:created>
  <dcterms:modified xsi:type="dcterms:W3CDTF">2026-09-02T13:31:50Z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0x0101004676C79D8C349D449A2D7CD9343A4543</vt:lpwstr>
  </property>
</Properties>
</file>