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383" r:id="rId2"/>
    <p:sldId id="462" r:id="rId3"/>
    <p:sldId id="472" r:id="rId4"/>
    <p:sldId id="475" r:id="rId5"/>
    <p:sldId id="473" r:id="rId6"/>
    <p:sldId id="478" r:id="rId7"/>
    <p:sldId id="433" r:id="rId8"/>
    <p:sldId id="479" r:id="rId9"/>
    <p:sldId id="480" r:id="rId10"/>
    <p:sldId id="481" r:id="rId11"/>
    <p:sldId id="482" r:id="rId12"/>
    <p:sldId id="483" r:id="rId13"/>
    <p:sldId id="470" r:id="rId14"/>
    <p:sldId id="485" r:id="rId15"/>
    <p:sldId id="486" r:id="rId16"/>
    <p:sldId id="487" r:id="rId17"/>
    <p:sldId id="488" r:id="rId18"/>
    <p:sldId id="489" r:id="rId19"/>
    <p:sldId id="474" r:id="rId20"/>
    <p:sldId id="490" r:id="rId21"/>
    <p:sldId id="477" r:id="rId22"/>
    <p:sldId id="493" r:id="rId23"/>
    <p:sldId id="491" r:id="rId24"/>
    <p:sldId id="265" r:id="rId25"/>
    <p:sldId id="496" r:id="rId26"/>
    <p:sldId id="497" r:id="rId27"/>
    <p:sldId id="492" r:id="rId28"/>
    <p:sldId id="498" r:id="rId29"/>
    <p:sldId id="494" r:id="rId30"/>
    <p:sldId id="263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B4BF"/>
    <a:srgbClr val="0167A0"/>
    <a:srgbClr val="91999D"/>
    <a:srgbClr val="D1DCE6"/>
    <a:srgbClr val="3377B1"/>
    <a:srgbClr val="027DBF"/>
    <a:srgbClr val="0079B6"/>
    <a:srgbClr val="767D80"/>
    <a:srgbClr val="888988"/>
    <a:srgbClr val="E7EC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BF4209-CDD0-4944-826E-AA172F887E33}" v="1462" dt="2026-09-01T13:27:18.7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907" autoAdjust="0"/>
    <p:restoredTop sz="94674"/>
  </p:normalViewPr>
  <p:slideViewPr>
    <p:cSldViewPr snapToGrid="0" snapToObjects="1" showGuides="1">
      <p:cViewPr varScale="1">
        <p:scale>
          <a:sx n="105" d="100"/>
          <a:sy n="105" d="100"/>
        </p:scale>
        <p:origin x="150" y="282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D7415C-F967-4087-A8D2-BCEFC1814D11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44F07F3-68BB-42F0-8C82-BF1152E5B146}">
      <dgm:prSet phldrT="[Text]" phldr="0"/>
      <dgm:spPr/>
      <dgm:t>
        <a:bodyPr/>
        <a:lstStyle/>
        <a:p>
          <a:r>
            <a:rPr lang="en-US" dirty="0"/>
            <a:t>July 1, 2026</a:t>
          </a:r>
        </a:p>
      </dgm:t>
    </dgm:pt>
    <dgm:pt modelId="{D9AFCB8C-0309-4ED7-AFC0-C10F0B81A93B}" type="parTrans" cxnId="{223A0569-05B2-4BF7-8D31-BB01BBE20C0F}">
      <dgm:prSet/>
      <dgm:spPr/>
      <dgm:t>
        <a:bodyPr/>
        <a:lstStyle/>
        <a:p>
          <a:endParaRPr lang="en-US"/>
        </a:p>
      </dgm:t>
    </dgm:pt>
    <dgm:pt modelId="{A2DFB730-A741-4FF0-9BD1-69BD24E7A0C8}" type="sibTrans" cxnId="{223A0569-05B2-4BF7-8D31-BB01BBE20C0F}">
      <dgm:prSet/>
      <dgm:spPr/>
      <dgm:t>
        <a:bodyPr/>
        <a:lstStyle/>
        <a:p>
          <a:endParaRPr lang="en-US"/>
        </a:p>
      </dgm:t>
    </dgm:pt>
    <dgm:pt modelId="{BDE28D76-0946-48C2-B095-764EA2E85B78}">
      <dgm:prSet phldrT="[Text]" phldr="0"/>
      <dgm:spPr/>
      <dgm:t>
        <a:bodyPr/>
        <a:lstStyle/>
        <a:p>
          <a:r>
            <a:rPr lang="en-US" dirty="0"/>
            <a:t>Optional early implementation of </a:t>
          </a:r>
          <a:r>
            <a:rPr lang="en-US"/>
            <a:t>accountability framework</a:t>
          </a:r>
          <a:endParaRPr lang="en-US" dirty="0"/>
        </a:p>
      </dgm:t>
    </dgm:pt>
    <dgm:pt modelId="{49D27956-56E1-403D-9130-2AB2F4A5E7BF}" type="parTrans" cxnId="{CEAB7A95-FC7B-4103-A956-833A89AD8E96}">
      <dgm:prSet/>
      <dgm:spPr/>
      <dgm:t>
        <a:bodyPr/>
        <a:lstStyle/>
        <a:p>
          <a:endParaRPr lang="en-US"/>
        </a:p>
      </dgm:t>
    </dgm:pt>
    <dgm:pt modelId="{0975D9E9-2141-4F07-9921-0AC264560FAC}" type="sibTrans" cxnId="{CEAB7A95-FC7B-4103-A956-833A89AD8E96}">
      <dgm:prSet/>
      <dgm:spPr/>
      <dgm:t>
        <a:bodyPr/>
        <a:lstStyle/>
        <a:p>
          <a:endParaRPr lang="en-US"/>
        </a:p>
      </dgm:t>
    </dgm:pt>
    <dgm:pt modelId="{4C51EF06-0458-4C25-849E-1313E072F959}">
      <dgm:prSet phldrT="[Text]" phldr="0"/>
      <dgm:spPr/>
      <dgm:t>
        <a:bodyPr/>
        <a:lstStyle/>
        <a:p>
          <a:r>
            <a:rPr lang="en-US" dirty="0"/>
            <a:t>July 1, 2027</a:t>
          </a:r>
        </a:p>
      </dgm:t>
    </dgm:pt>
    <dgm:pt modelId="{87C90024-9D58-46DA-A806-E5195EF59722}" type="parTrans" cxnId="{15EA3709-C118-47AD-833B-DEE795B8C41B}">
      <dgm:prSet/>
      <dgm:spPr/>
      <dgm:t>
        <a:bodyPr/>
        <a:lstStyle/>
        <a:p>
          <a:endParaRPr lang="en-US"/>
        </a:p>
      </dgm:t>
    </dgm:pt>
    <dgm:pt modelId="{8338AF71-1863-424A-B01B-4CB6C8B97A5D}" type="sibTrans" cxnId="{15EA3709-C118-47AD-833B-DEE795B8C41B}">
      <dgm:prSet/>
      <dgm:spPr/>
      <dgm:t>
        <a:bodyPr/>
        <a:lstStyle/>
        <a:p>
          <a:endParaRPr lang="en-US"/>
        </a:p>
      </dgm:t>
    </dgm:pt>
    <dgm:pt modelId="{A7EE1277-D85C-4A0D-8DA0-442196877F55}">
      <dgm:prSet phldrT="[Text]" phldr="0"/>
      <dgm:spPr/>
      <dgm:t>
        <a:bodyPr/>
        <a:lstStyle/>
        <a:p>
          <a:r>
            <a:rPr lang="en-US" dirty="0"/>
            <a:t>New framework in effect and ED publishes the first earnings </a:t>
          </a:r>
          <a:r>
            <a:rPr lang="en-US"/>
            <a:t>premium results</a:t>
          </a:r>
          <a:endParaRPr lang="en-US" dirty="0"/>
        </a:p>
      </dgm:t>
    </dgm:pt>
    <dgm:pt modelId="{E54B3DC4-D8E0-4164-A308-5D5D004AE5AA}" type="parTrans" cxnId="{1B88284F-3300-4FA2-81DA-39B7096004DF}">
      <dgm:prSet/>
      <dgm:spPr/>
      <dgm:t>
        <a:bodyPr/>
        <a:lstStyle/>
        <a:p>
          <a:endParaRPr lang="en-US"/>
        </a:p>
      </dgm:t>
    </dgm:pt>
    <dgm:pt modelId="{E962B432-A75F-4D3A-AFD7-03046C312ACA}" type="sibTrans" cxnId="{1B88284F-3300-4FA2-81DA-39B7096004DF}">
      <dgm:prSet/>
      <dgm:spPr/>
      <dgm:t>
        <a:bodyPr/>
        <a:lstStyle/>
        <a:p>
          <a:endParaRPr lang="en-US"/>
        </a:p>
      </dgm:t>
    </dgm:pt>
    <dgm:pt modelId="{A679C3B7-CA53-4C8B-B283-CD9B342FA7DD}">
      <dgm:prSet phldrT="[Text]" phldr="0"/>
      <dgm:spPr/>
      <dgm:t>
        <a:bodyPr/>
        <a:lstStyle/>
        <a:p>
          <a:r>
            <a:rPr lang="en-US" dirty="0"/>
            <a:t>July 1, 2028</a:t>
          </a:r>
        </a:p>
      </dgm:t>
    </dgm:pt>
    <dgm:pt modelId="{3D7574D4-D05C-4029-9B2F-5EFDC4DA495D}" type="parTrans" cxnId="{C55C051A-976F-4BCB-BDB1-49FEE730D03A}">
      <dgm:prSet/>
      <dgm:spPr/>
      <dgm:t>
        <a:bodyPr/>
        <a:lstStyle/>
        <a:p>
          <a:endParaRPr lang="en-US"/>
        </a:p>
      </dgm:t>
    </dgm:pt>
    <dgm:pt modelId="{90260E81-3F22-4D4C-A384-CB40AAA9A1E4}" type="sibTrans" cxnId="{C55C051A-976F-4BCB-BDB1-49FEE730D03A}">
      <dgm:prSet/>
      <dgm:spPr/>
      <dgm:t>
        <a:bodyPr/>
        <a:lstStyle/>
        <a:p>
          <a:endParaRPr lang="en-US"/>
        </a:p>
      </dgm:t>
    </dgm:pt>
    <dgm:pt modelId="{7FC2B6F1-D3C1-4B5A-BA4D-27C86561E1FA}">
      <dgm:prSet phldrT="[Text]" phldr="0"/>
      <dgm:spPr/>
      <dgm:t>
        <a:bodyPr/>
        <a:lstStyle/>
        <a:p>
          <a:r>
            <a:rPr lang="en-US" dirty="0"/>
            <a:t>The earliest a program could face penalties for Low-Earning Outcome</a:t>
          </a:r>
        </a:p>
      </dgm:t>
    </dgm:pt>
    <dgm:pt modelId="{C5DDD411-9EE4-485A-965C-E2F4C92A82D9}" type="parTrans" cxnId="{A407519A-AB58-4EB2-A41A-1D8D97A90EFE}">
      <dgm:prSet/>
      <dgm:spPr/>
      <dgm:t>
        <a:bodyPr/>
        <a:lstStyle/>
        <a:p>
          <a:endParaRPr lang="en-US"/>
        </a:p>
      </dgm:t>
    </dgm:pt>
    <dgm:pt modelId="{4C798877-87F5-4305-8056-734A8B8B870C}" type="sibTrans" cxnId="{A407519A-AB58-4EB2-A41A-1D8D97A90EFE}">
      <dgm:prSet/>
      <dgm:spPr/>
      <dgm:t>
        <a:bodyPr/>
        <a:lstStyle/>
        <a:p>
          <a:endParaRPr lang="en-US"/>
        </a:p>
      </dgm:t>
    </dgm:pt>
    <dgm:pt modelId="{15BA9D9A-41A9-472A-ACC1-35092A71960C}" type="pres">
      <dgm:prSet presAssocID="{B6D7415C-F967-4087-A8D2-BCEFC1814D11}" presName="Name0" presStyleCnt="0">
        <dgm:presLayoutVars>
          <dgm:dir/>
          <dgm:animLvl val="lvl"/>
          <dgm:resizeHandles val="exact"/>
        </dgm:presLayoutVars>
      </dgm:prSet>
      <dgm:spPr/>
    </dgm:pt>
    <dgm:pt modelId="{1BB7107C-1F1D-44B3-BD1A-565CB1D1150F}" type="pres">
      <dgm:prSet presAssocID="{644F07F3-68BB-42F0-8C82-BF1152E5B146}" presName="composite" presStyleCnt="0"/>
      <dgm:spPr/>
    </dgm:pt>
    <dgm:pt modelId="{0353F51F-3BE5-473D-A9EC-E6AA0290D721}" type="pres">
      <dgm:prSet presAssocID="{644F07F3-68BB-42F0-8C82-BF1152E5B146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D59A4CC3-043C-4A4F-8FE6-E90F58CF7780}" type="pres">
      <dgm:prSet presAssocID="{644F07F3-68BB-42F0-8C82-BF1152E5B146}" presName="desTx" presStyleLbl="alignAccFollowNode1" presStyleIdx="0" presStyleCnt="3">
        <dgm:presLayoutVars>
          <dgm:bulletEnabled val="1"/>
        </dgm:presLayoutVars>
      </dgm:prSet>
      <dgm:spPr/>
    </dgm:pt>
    <dgm:pt modelId="{896C0731-2999-41E7-BED9-D4FF538F46FB}" type="pres">
      <dgm:prSet presAssocID="{A2DFB730-A741-4FF0-9BD1-69BD24E7A0C8}" presName="space" presStyleCnt="0"/>
      <dgm:spPr/>
    </dgm:pt>
    <dgm:pt modelId="{8395BE8E-1424-40D8-8D29-64CA1CB19B06}" type="pres">
      <dgm:prSet presAssocID="{4C51EF06-0458-4C25-849E-1313E072F959}" presName="composite" presStyleCnt="0"/>
      <dgm:spPr/>
    </dgm:pt>
    <dgm:pt modelId="{A189DF70-66F8-4C51-BBF2-B6DC17FDC3A9}" type="pres">
      <dgm:prSet presAssocID="{4C51EF06-0458-4C25-849E-1313E072F95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0FBE4A52-6CFC-4E0A-A855-FE318BF52F02}" type="pres">
      <dgm:prSet presAssocID="{4C51EF06-0458-4C25-849E-1313E072F959}" presName="desTx" presStyleLbl="alignAccFollowNode1" presStyleIdx="1" presStyleCnt="3">
        <dgm:presLayoutVars>
          <dgm:bulletEnabled val="1"/>
        </dgm:presLayoutVars>
      </dgm:prSet>
      <dgm:spPr/>
    </dgm:pt>
    <dgm:pt modelId="{355E6C02-07FE-47B0-848C-3A5897FE342E}" type="pres">
      <dgm:prSet presAssocID="{8338AF71-1863-424A-B01B-4CB6C8B97A5D}" presName="space" presStyleCnt="0"/>
      <dgm:spPr/>
    </dgm:pt>
    <dgm:pt modelId="{388A47F8-A1CE-4991-A911-524902707D06}" type="pres">
      <dgm:prSet presAssocID="{A679C3B7-CA53-4C8B-B283-CD9B342FA7DD}" presName="composite" presStyleCnt="0"/>
      <dgm:spPr/>
    </dgm:pt>
    <dgm:pt modelId="{8EB67825-E44C-458A-A9C9-916F7C332F5F}" type="pres">
      <dgm:prSet presAssocID="{A679C3B7-CA53-4C8B-B283-CD9B342FA7DD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ED40DA6A-E3D1-40BD-B6BE-5D8E3FB043C4}" type="pres">
      <dgm:prSet presAssocID="{A679C3B7-CA53-4C8B-B283-CD9B342FA7DD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15EA3709-C118-47AD-833B-DEE795B8C41B}" srcId="{B6D7415C-F967-4087-A8D2-BCEFC1814D11}" destId="{4C51EF06-0458-4C25-849E-1313E072F959}" srcOrd="1" destOrd="0" parTransId="{87C90024-9D58-46DA-A806-E5195EF59722}" sibTransId="{8338AF71-1863-424A-B01B-4CB6C8B97A5D}"/>
    <dgm:cxn modelId="{C55C051A-976F-4BCB-BDB1-49FEE730D03A}" srcId="{B6D7415C-F967-4087-A8D2-BCEFC1814D11}" destId="{A679C3B7-CA53-4C8B-B283-CD9B342FA7DD}" srcOrd="2" destOrd="0" parTransId="{3D7574D4-D05C-4029-9B2F-5EFDC4DA495D}" sibTransId="{90260E81-3F22-4D4C-A384-CB40AAA9A1E4}"/>
    <dgm:cxn modelId="{DD48C53A-3224-48BA-95C4-86C086521DD0}" type="presOf" srcId="{BDE28D76-0946-48C2-B095-764EA2E85B78}" destId="{D59A4CC3-043C-4A4F-8FE6-E90F58CF7780}" srcOrd="0" destOrd="0" presId="urn:microsoft.com/office/officeart/2005/8/layout/hList1"/>
    <dgm:cxn modelId="{223A0569-05B2-4BF7-8D31-BB01BBE20C0F}" srcId="{B6D7415C-F967-4087-A8D2-BCEFC1814D11}" destId="{644F07F3-68BB-42F0-8C82-BF1152E5B146}" srcOrd="0" destOrd="0" parTransId="{D9AFCB8C-0309-4ED7-AFC0-C10F0B81A93B}" sibTransId="{A2DFB730-A741-4FF0-9BD1-69BD24E7A0C8}"/>
    <dgm:cxn modelId="{227EC06A-034D-44DC-BE60-DDF2BE366084}" type="presOf" srcId="{644F07F3-68BB-42F0-8C82-BF1152E5B146}" destId="{0353F51F-3BE5-473D-A9EC-E6AA0290D721}" srcOrd="0" destOrd="0" presId="urn:microsoft.com/office/officeart/2005/8/layout/hList1"/>
    <dgm:cxn modelId="{1B88284F-3300-4FA2-81DA-39B7096004DF}" srcId="{4C51EF06-0458-4C25-849E-1313E072F959}" destId="{A7EE1277-D85C-4A0D-8DA0-442196877F55}" srcOrd="0" destOrd="0" parTransId="{E54B3DC4-D8E0-4164-A308-5D5D004AE5AA}" sibTransId="{E962B432-A75F-4D3A-AFD7-03046C312ACA}"/>
    <dgm:cxn modelId="{BF9C9D93-CC9C-4E1F-B567-3DF99AB6E247}" type="presOf" srcId="{4C51EF06-0458-4C25-849E-1313E072F959}" destId="{A189DF70-66F8-4C51-BBF2-B6DC17FDC3A9}" srcOrd="0" destOrd="0" presId="urn:microsoft.com/office/officeart/2005/8/layout/hList1"/>
    <dgm:cxn modelId="{CEAB7A95-FC7B-4103-A956-833A89AD8E96}" srcId="{644F07F3-68BB-42F0-8C82-BF1152E5B146}" destId="{BDE28D76-0946-48C2-B095-764EA2E85B78}" srcOrd="0" destOrd="0" parTransId="{49D27956-56E1-403D-9130-2AB2F4A5E7BF}" sibTransId="{0975D9E9-2141-4F07-9921-0AC264560FAC}"/>
    <dgm:cxn modelId="{A407519A-AB58-4EB2-A41A-1D8D97A90EFE}" srcId="{A679C3B7-CA53-4C8B-B283-CD9B342FA7DD}" destId="{7FC2B6F1-D3C1-4B5A-BA4D-27C86561E1FA}" srcOrd="0" destOrd="0" parTransId="{C5DDD411-9EE4-485A-965C-E2F4C92A82D9}" sibTransId="{4C798877-87F5-4305-8056-734A8B8B870C}"/>
    <dgm:cxn modelId="{DD4C91A0-4B29-4A3F-A299-23B608ABA035}" type="presOf" srcId="{7FC2B6F1-D3C1-4B5A-BA4D-27C86561E1FA}" destId="{ED40DA6A-E3D1-40BD-B6BE-5D8E3FB043C4}" srcOrd="0" destOrd="0" presId="urn:microsoft.com/office/officeart/2005/8/layout/hList1"/>
    <dgm:cxn modelId="{BC0BF2B9-5503-4841-B2FD-4DB2DB2FB36F}" type="presOf" srcId="{A679C3B7-CA53-4C8B-B283-CD9B342FA7DD}" destId="{8EB67825-E44C-458A-A9C9-916F7C332F5F}" srcOrd="0" destOrd="0" presId="urn:microsoft.com/office/officeart/2005/8/layout/hList1"/>
    <dgm:cxn modelId="{855AB5DB-0213-4C6F-BCE1-999FB4235A43}" type="presOf" srcId="{A7EE1277-D85C-4A0D-8DA0-442196877F55}" destId="{0FBE4A52-6CFC-4E0A-A855-FE318BF52F02}" srcOrd="0" destOrd="0" presId="urn:microsoft.com/office/officeart/2005/8/layout/hList1"/>
    <dgm:cxn modelId="{D32BE9FB-49BB-4913-BE29-A25BBD7C76E3}" type="presOf" srcId="{B6D7415C-F967-4087-A8D2-BCEFC1814D11}" destId="{15BA9D9A-41A9-472A-ACC1-35092A71960C}" srcOrd="0" destOrd="0" presId="urn:microsoft.com/office/officeart/2005/8/layout/hList1"/>
    <dgm:cxn modelId="{C703AEDA-9B9F-4C57-83F9-17DEC7C728CA}" type="presParOf" srcId="{15BA9D9A-41A9-472A-ACC1-35092A71960C}" destId="{1BB7107C-1F1D-44B3-BD1A-565CB1D1150F}" srcOrd="0" destOrd="0" presId="urn:microsoft.com/office/officeart/2005/8/layout/hList1"/>
    <dgm:cxn modelId="{9B0B3338-478E-4BA2-89FC-EC5B8A111876}" type="presParOf" srcId="{1BB7107C-1F1D-44B3-BD1A-565CB1D1150F}" destId="{0353F51F-3BE5-473D-A9EC-E6AA0290D721}" srcOrd="0" destOrd="0" presId="urn:microsoft.com/office/officeart/2005/8/layout/hList1"/>
    <dgm:cxn modelId="{40ADE211-1423-47D1-8B63-D469C077F827}" type="presParOf" srcId="{1BB7107C-1F1D-44B3-BD1A-565CB1D1150F}" destId="{D59A4CC3-043C-4A4F-8FE6-E90F58CF7780}" srcOrd="1" destOrd="0" presId="urn:microsoft.com/office/officeart/2005/8/layout/hList1"/>
    <dgm:cxn modelId="{CB90CC09-8C32-420B-A34C-506C029ABF20}" type="presParOf" srcId="{15BA9D9A-41A9-472A-ACC1-35092A71960C}" destId="{896C0731-2999-41E7-BED9-D4FF538F46FB}" srcOrd="1" destOrd="0" presId="urn:microsoft.com/office/officeart/2005/8/layout/hList1"/>
    <dgm:cxn modelId="{D2739E07-C3B9-48D7-A813-D7E2658A2FF5}" type="presParOf" srcId="{15BA9D9A-41A9-472A-ACC1-35092A71960C}" destId="{8395BE8E-1424-40D8-8D29-64CA1CB19B06}" srcOrd="2" destOrd="0" presId="urn:microsoft.com/office/officeart/2005/8/layout/hList1"/>
    <dgm:cxn modelId="{E0B9C53B-BABA-43C5-B1DF-9BFB7D658768}" type="presParOf" srcId="{8395BE8E-1424-40D8-8D29-64CA1CB19B06}" destId="{A189DF70-66F8-4C51-BBF2-B6DC17FDC3A9}" srcOrd="0" destOrd="0" presId="urn:microsoft.com/office/officeart/2005/8/layout/hList1"/>
    <dgm:cxn modelId="{3BB1BC59-869D-4F93-AAA6-A6DC4D6FC289}" type="presParOf" srcId="{8395BE8E-1424-40D8-8D29-64CA1CB19B06}" destId="{0FBE4A52-6CFC-4E0A-A855-FE318BF52F02}" srcOrd="1" destOrd="0" presId="urn:microsoft.com/office/officeart/2005/8/layout/hList1"/>
    <dgm:cxn modelId="{76012083-BE03-45E1-8BBE-BB0A9003AE5B}" type="presParOf" srcId="{15BA9D9A-41A9-472A-ACC1-35092A71960C}" destId="{355E6C02-07FE-47B0-848C-3A5897FE342E}" srcOrd="3" destOrd="0" presId="urn:microsoft.com/office/officeart/2005/8/layout/hList1"/>
    <dgm:cxn modelId="{12157ED5-9B3E-497C-8B92-D1310BE40B93}" type="presParOf" srcId="{15BA9D9A-41A9-472A-ACC1-35092A71960C}" destId="{388A47F8-A1CE-4991-A911-524902707D06}" srcOrd="4" destOrd="0" presId="urn:microsoft.com/office/officeart/2005/8/layout/hList1"/>
    <dgm:cxn modelId="{A6ADC195-68FE-406B-A80D-642D4E3A52FA}" type="presParOf" srcId="{388A47F8-A1CE-4991-A911-524902707D06}" destId="{8EB67825-E44C-458A-A9C9-916F7C332F5F}" srcOrd="0" destOrd="0" presId="urn:microsoft.com/office/officeart/2005/8/layout/hList1"/>
    <dgm:cxn modelId="{69881186-010A-4320-8BC5-D9FAC80B3789}" type="presParOf" srcId="{388A47F8-A1CE-4991-A911-524902707D06}" destId="{ED40DA6A-E3D1-40BD-B6BE-5D8E3FB043C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215AE1-CE23-4076-BD0F-479E1AB94B83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EEF0AC6-E529-481F-9242-BC6D702A4CED}">
      <dgm:prSet phldrT="[Text]"/>
      <dgm:spPr/>
      <dgm:t>
        <a:bodyPr/>
        <a:lstStyle/>
        <a:p>
          <a:r>
            <a:rPr lang="en-US" dirty="0"/>
            <a:t>May 1, 2026 </a:t>
          </a:r>
        </a:p>
      </dgm:t>
    </dgm:pt>
    <dgm:pt modelId="{F5746E8F-CEAD-4F5A-9AC7-19D76C57E993}" type="parTrans" cxnId="{2A1460C6-4E62-4DE3-BA77-DFBA8CB746AF}">
      <dgm:prSet/>
      <dgm:spPr/>
      <dgm:t>
        <a:bodyPr/>
        <a:lstStyle/>
        <a:p>
          <a:endParaRPr lang="en-US"/>
        </a:p>
      </dgm:t>
    </dgm:pt>
    <dgm:pt modelId="{C02B1FD7-B88D-454B-A094-AED9F36C4919}" type="sibTrans" cxnId="{2A1460C6-4E62-4DE3-BA77-DFBA8CB746AF}">
      <dgm:prSet/>
      <dgm:spPr/>
      <dgm:t>
        <a:bodyPr/>
        <a:lstStyle/>
        <a:p>
          <a:endParaRPr lang="en-US"/>
        </a:p>
      </dgm:t>
    </dgm:pt>
    <dgm:pt modelId="{6CAE8111-501D-49BF-A1D1-F824A3C44447}">
      <dgm:prSet phldrT="[Text]"/>
      <dgm:spPr/>
      <dgm:t>
        <a:bodyPr/>
        <a:lstStyle/>
        <a:p>
          <a:r>
            <a:rPr lang="en-US" dirty="0"/>
            <a:t>May 19, 2026</a:t>
          </a:r>
        </a:p>
      </dgm:t>
    </dgm:pt>
    <dgm:pt modelId="{FDBC7956-EB37-4E77-B9A4-E880D6BD9BDB}" type="parTrans" cxnId="{10EB7487-ECBC-4575-BF57-5C0555DE136B}">
      <dgm:prSet/>
      <dgm:spPr/>
      <dgm:t>
        <a:bodyPr/>
        <a:lstStyle/>
        <a:p>
          <a:endParaRPr lang="en-US"/>
        </a:p>
      </dgm:t>
    </dgm:pt>
    <dgm:pt modelId="{D45EF4DE-3431-4815-8585-E130C3D3449D}" type="sibTrans" cxnId="{10EB7487-ECBC-4575-BF57-5C0555DE136B}">
      <dgm:prSet/>
      <dgm:spPr/>
      <dgm:t>
        <a:bodyPr/>
        <a:lstStyle/>
        <a:p>
          <a:endParaRPr lang="en-US"/>
        </a:p>
      </dgm:t>
    </dgm:pt>
    <dgm:pt modelId="{1F4306D4-C44A-46FC-94E1-86653DBC54E6}">
      <dgm:prSet phldrT="[Text]"/>
      <dgm:spPr/>
      <dgm:t>
        <a:bodyPr/>
        <a:lstStyle/>
        <a:p>
          <a:r>
            <a:rPr lang="en-US" dirty="0"/>
            <a:t>July 1, 2026</a:t>
          </a:r>
        </a:p>
      </dgm:t>
    </dgm:pt>
    <dgm:pt modelId="{4B552CE9-E081-44F8-8AD0-421DE82DA25F}" type="parTrans" cxnId="{6ED0C0C1-8157-476B-8CF2-72800077C36D}">
      <dgm:prSet/>
      <dgm:spPr/>
      <dgm:t>
        <a:bodyPr/>
        <a:lstStyle/>
        <a:p>
          <a:endParaRPr lang="en-US"/>
        </a:p>
      </dgm:t>
    </dgm:pt>
    <dgm:pt modelId="{FD973C76-BF51-4852-95FE-F3962DA568F2}" type="sibTrans" cxnId="{6ED0C0C1-8157-476B-8CF2-72800077C36D}">
      <dgm:prSet/>
      <dgm:spPr/>
      <dgm:t>
        <a:bodyPr/>
        <a:lstStyle/>
        <a:p>
          <a:endParaRPr lang="en-US"/>
        </a:p>
      </dgm:t>
    </dgm:pt>
    <dgm:pt modelId="{D6C4D278-4F8A-41F6-83E1-8A01CFD42833}">
      <dgm:prSet phldrT="[Text]" phldr="0"/>
      <dgm:spPr/>
      <dgm:t>
        <a:bodyPr/>
        <a:lstStyle/>
        <a:p>
          <a:r>
            <a:rPr lang="en-US" dirty="0"/>
            <a:t>Final rules for RISE (Reimagining and Improving Student Education)</a:t>
          </a:r>
        </a:p>
      </dgm:t>
    </dgm:pt>
    <dgm:pt modelId="{FA221FB7-E0C5-460E-A0F4-EE6B59710B4B}" type="parTrans" cxnId="{7610B5D9-578D-47E0-8B5C-A40B660DB0DC}">
      <dgm:prSet/>
      <dgm:spPr/>
      <dgm:t>
        <a:bodyPr/>
        <a:lstStyle/>
        <a:p>
          <a:endParaRPr lang="en-US"/>
        </a:p>
      </dgm:t>
    </dgm:pt>
    <dgm:pt modelId="{ED6095FF-A772-4A0E-AC96-7FD6D77E9D41}" type="sibTrans" cxnId="{7610B5D9-578D-47E0-8B5C-A40B660DB0DC}">
      <dgm:prSet/>
      <dgm:spPr/>
      <dgm:t>
        <a:bodyPr/>
        <a:lstStyle/>
        <a:p>
          <a:endParaRPr lang="en-US"/>
        </a:p>
      </dgm:t>
    </dgm:pt>
    <dgm:pt modelId="{14267F11-00B0-42DC-8878-9C9B53AF1CD9}">
      <dgm:prSet/>
      <dgm:spPr/>
      <dgm:t>
        <a:bodyPr/>
        <a:lstStyle/>
        <a:p>
          <a:r>
            <a:rPr lang="en-US"/>
            <a:t>Federal Student Loan program regulations</a:t>
          </a:r>
          <a:endParaRPr lang="en-US" dirty="0"/>
        </a:p>
      </dgm:t>
    </dgm:pt>
    <dgm:pt modelId="{4474A508-3057-496F-A15C-9C2D11558CE6}" type="parTrans" cxnId="{C4649CA9-31A6-421F-BA12-288F6DAE2EB3}">
      <dgm:prSet/>
      <dgm:spPr/>
      <dgm:t>
        <a:bodyPr/>
        <a:lstStyle/>
        <a:p>
          <a:endParaRPr lang="en-US"/>
        </a:p>
      </dgm:t>
    </dgm:pt>
    <dgm:pt modelId="{C775DBC6-63D2-404F-8327-9D34391F05C7}" type="sibTrans" cxnId="{C4649CA9-31A6-421F-BA12-288F6DAE2EB3}">
      <dgm:prSet/>
      <dgm:spPr/>
      <dgm:t>
        <a:bodyPr/>
        <a:lstStyle/>
        <a:p>
          <a:endParaRPr lang="en-US"/>
        </a:p>
      </dgm:t>
    </dgm:pt>
    <dgm:pt modelId="{12670D57-770C-4036-AEED-B810FCD3FE72}">
      <dgm:prSet phldrT="[Text]"/>
      <dgm:spPr/>
      <dgm:t>
        <a:bodyPr/>
        <a:lstStyle/>
        <a:p>
          <a:r>
            <a:rPr lang="en-US" dirty="0"/>
            <a:t>Final rules for AHEAD (Accountability in Higher Education and Access Through Demand) </a:t>
          </a:r>
        </a:p>
      </dgm:t>
    </dgm:pt>
    <dgm:pt modelId="{F3A6B5BE-50A5-4E2B-A6EE-FECD653B1CF3}" type="parTrans" cxnId="{44555ED2-30D3-4AA5-8F0B-C78032A9CE0E}">
      <dgm:prSet/>
      <dgm:spPr/>
      <dgm:t>
        <a:bodyPr/>
        <a:lstStyle/>
        <a:p>
          <a:endParaRPr lang="en-US"/>
        </a:p>
      </dgm:t>
    </dgm:pt>
    <dgm:pt modelId="{E26A5F98-B15C-4CB2-B266-215271B46558}" type="sibTrans" cxnId="{44555ED2-30D3-4AA5-8F0B-C78032A9CE0E}">
      <dgm:prSet/>
      <dgm:spPr/>
      <dgm:t>
        <a:bodyPr/>
        <a:lstStyle/>
        <a:p>
          <a:endParaRPr lang="en-US"/>
        </a:p>
      </dgm:t>
    </dgm:pt>
    <dgm:pt modelId="{B46ED703-1E41-4DC4-B029-8B6627F89F26}">
      <dgm:prSet/>
      <dgm:spPr/>
      <dgm:t>
        <a:bodyPr/>
        <a:lstStyle/>
        <a:p>
          <a:r>
            <a:rPr lang="en-US" dirty="0"/>
            <a:t>Workforce Pell regulations</a:t>
          </a:r>
        </a:p>
      </dgm:t>
    </dgm:pt>
    <dgm:pt modelId="{00C8CE78-6BE7-4112-A2BA-9E2E2CFBB651}" type="parTrans" cxnId="{8405D309-49E7-4A4E-AF9F-8AE01B84020D}">
      <dgm:prSet/>
      <dgm:spPr/>
      <dgm:t>
        <a:bodyPr/>
        <a:lstStyle/>
        <a:p>
          <a:endParaRPr lang="en-US"/>
        </a:p>
      </dgm:t>
    </dgm:pt>
    <dgm:pt modelId="{CBD46B90-EF1B-47F8-8F10-2E10E58E96B7}" type="sibTrans" cxnId="{8405D309-49E7-4A4E-AF9F-8AE01B84020D}">
      <dgm:prSet/>
      <dgm:spPr/>
      <dgm:t>
        <a:bodyPr/>
        <a:lstStyle/>
        <a:p>
          <a:endParaRPr lang="en-US"/>
        </a:p>
      </dgm:t>
    </dgm:pt>
    <dgm:pt modelId="{81BCDB95-1D74-4B56-A640-FECEAAAEBF21}">
      <dgm:prSet phldrT="[Text]"/>
      <dgm:spPr/>
      <dgm:t>
        <a:bodyPr/>
        <a:lstStyle/>
        <a:p>
          <a:r>
            <a:rPr lang="en-US" dirty="0"/>
            <a:t>Final rules for AHEAD</a:t>
          </a:r>
        </a:p>
      </dgm:t>
    </dgm:pt>
    <dgm:pt modelId="{F24185E6-5D5F-4A5C-9D18-7264EF50811F}" type="parTrans" cxnId="{7989FCBA-7F2F-4CFF-9DDC-8D307DF31520}">
      <dgm:prSet/>
      <dgm:spPr/>
      <dgm:t>
        <a:bodyPr/>
        <a:lstStyle/>
        <a:p>
          <a:endParaRPr lang="en-US"/>
        </a:p>
      </dgm:t>
    </dgm:pt>
    <dgm:pt modelId="{CB68EC88-CB2C-4D26-9DDC-D61CBA464096}" type="sibTrans" cxnId="{7989FCBA-7F2F-4CFF-9DDC-8D307DF31520}">
      <dgm:prSet/>
      <dgm:spPr/>
      <dgm:t>
        <a:bodyPr/>
        <a:lstStyle/>
        <a:p>
          <a:endParaRPr lang="en-US"/>
        </a:p>
      </dgm:t>
    </dgm:pt>
    <dgm:pt modelId="{298314EC-6378-4677-B607-79193D1F206E}">
      <dgm:prSet phldrT="[Text]"/>
      <dgm:spPr/>
      <dgm:t>
        <a:bodyPr/>
        <a:lstStyle/>
        <a:p>
          <a:r>
            <a:rPr lang="en-US" dirty="0"/>
            <a:t>STATS regulations</a:t>
          </a:r>
        </a:p>
      </dgm:t>
    </dgm:pt>
    <dgm:pt modelId="{2A5A4BDE-C0A8-490D-8ED4-5C0B9A5A3F0D}" type="parTrans" cxnId="{6ED0C791-6F52-4BAC-B9AB-DE94D3A005B5}">
      <dgm:prSet/>
      <dgm:spPr/>
      <dgm:t>
        <a:bodyPr/>
        <a:lstStyle/>
        <a:p>
          <a:endParaRPr lang="en-US"/>
        </a:p>
      </dgm:t>
    </dgm:pt>
    <dgm:pt modelId="{476B2CA1-1080-4DC8-B527-C51C54B50627}" type="sibTrans" cxnId="{6ED0C791-6F52-4BAC-B9AB-DE94D3A005B5}">
      <dgm:prSet/>
      <dgm:spPr/>
      <dgm:t>
        <a:bodyPr/>
        <a:lstStyle/>
        <a:p>
          <a:endParaRPr lang="en-US"/>
        </a:p>
      </dgm:t>
    </dgm:pt>
    <dgm:pt modelId="{F02DF3C9-D6E9-4A10-AFF7-C3B06FB4588A}" type="pres">
      <dgm:prSet presAssocID="{D5215AE1-CE23-4076-BD0F-479E1AB94B83}" presName="outerComposite" presStyleCnt="0">
        <dgm:presLayoutVars>
          <dgm:chMax val="5"/>
          <dgm:dir/>
          <dgm:resizeHandles val="exact"/>
        </dgm:presLayoutVars>
      </dgm:prSet>
      <dgm:spPr/>
    </dgm:pt>
    <dgm:pt modelId="{E77D9D5E-8FD5-4569-B605-3AECF79BBA3F}" type="pres">
      <dgm:prSet presAssocID="{D5215AE1-CE23-4076-BD0F-479E1AB94B83}" presName="dummyMaxCanvas" presStyleCnt="0">
        <dgm:presLayoutVars/>
      </dgm:prSet>
      <dgm:spPr/>
    </dgm:pt>
    <dgm:pt modelId="{20BC16B3-8ACF-4C95-A6C9-70E980B17BFC}" type="pres">
      <dgm:prSet presAssocID="{D5215AE1-CE23-4076-BD0F-479E1AB94B83}" presName="ThreeNodes_1" presStyleLbl="node1" presStyleIdx="0" presStyleCnt="3">
        <dgm:presLayoutVars>
          <dgm:bulletEnabled val="1"/>
        </dgm:presLayoutVars>
      </dgm:prSet>
      <dgm:spPr/>
    </dgm:pt>
    <dgm:pt modelId="{E0AB2C6D-AA6F-47D1-AD44-08568823DC5C}" type="pres">
      <dgm:prSet presAssocID="{D5215AE1-CE23-4076-BD0F-479E1AB94B83}" presName="ThreeNodes_2" presStyleLbl="node1" presStyleIdx="1" presStyleCnt="3">
        <dgm:presLayoutVars>
          <dgm:bulletEnabled val="1"/>
        </dgm:presLayoutVars>
      </dgm:prSet>
      <dgm:spPr/>
    </dgm:pt>
    <dgm:pt modelId="{D0295F38-7E26-4E38-B046-1605BA2355FE}" type="pres">
      <dgm:prSet presAssocID="{D5215AE1-CE23-4076-BD0F-479E1AB94B83}" presName="ThreeNodes_3" presStyleLbl="node1" presStyleIdx="2" presStyleCnt="3">
        <dgm:presLayoutVars>
          <dgm:bulletEnabled val="1"/>
        </dgm:presLayoutVars>
      </dgm:prSet>
      <dgm:spPr/>
    </dgm:pt>
    <dgm:pt modelId="{8F231E57-0B70-492B-9098-F5434F66F91B}" type="pres">
      <dgm:prSet presAssocID="{D5215AE1-CE23-4076-BD0F-479E1AB94B83}" presName="ThreeConn_1-2" presStyleLbl="fgAccFollowNode1" presStyleIdx="0" presStyleCnt="2">
        <dgm:presLayoutVars>
          <dgm:bulletEnabled val="1"/>
        </dgm:presLayoutVars>
      </dgm:prSet>
      <dgm:spPr/>
    </dgm:pt>
    <dgm:pt modelId="{CFE127C8-776D-4B47-B916-03039F257536}" type="pres">
      <dgm:prSet presAssocID="{D5215AE1-CE23-4076-BD0F-479E1AB94B83}" presName="ThreeConn_2-3" presStyleLbl="fgAccFollowNode1" presStyleIdx="1" presStyleCnt="2">
        <dgm:presLayoutVars>
          <dgm:bulletEnabled val="1"/>
        </dgm:presLayoutVars>
      </dgm:prSet>
      <dgm:spPr/>
    </dgm:pt>
    <dgm:pt modelId="{93D70FFD-87B5-49BA-B324-AFA9EA0E6ED9}" type="pres">
      <dgm:prSet presAssocID="{D5215AE1-CE23-4076-BD0F-479E1AB94B83}" presName="ThreeNodes_1_text" presStyleLbl="node1" presStyleIdx="2" presStyleCnt="3">
        <dgm:presLayoutVars>
          <dgm:bulletEnabled val="1"/>
        </dgm:presLayoutVars>
      </dgm:prSet>
      <dgm:spPr/>
    </dgm:pt>
    <dgm:pt modelId="{DB85AE31-0C6B-41A2-8A40-E39026C85D81}" type="pres">
      <dgm:prSet presAssocID="{D5215AE1-CE23-4076-BD0F-479E1AB94B83}" presName="ThreeNodes_2_text" presStyleLbl="node1" presStyleIdx="2" presStyleCnt="3">
        <dgm:presLayoutVars>
          <dgm:bulletEnabled val="1"/>
        </dgm:presLayoutVars>
      </dgm:prSet>
      <dgm:spPr/>
    </dgm:pt>
    <dgm:pt modelId="{D22875A1-4D52-448E-AC7F-1AD420BC8C4B}" type="pres">
      <dgm:prSet presAssocID="{D5215AE1-CE23-4076-BD0F-479E1AB94B83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A42A1D06-E5D8-4DC8-96C2-C40E72CF0683}" type="presOf" srcId="{D6C4D278-4F8A-41F6-83E1-8A01CFD42833}" destId="{20BC16B3-8ACF-4C95-A6C9-70E980B17BFC}" srcOrd="0" destOrd="1" presId="urn:microsoft.com/office/officeart/2005/8/layout/vProcess5"/>
    <dgm:cxn modelId="{17D72309-7228-4CA1-9C1D-35883EA4A033}" type="presOf" srcId="{298314EC-6378-4677-B607-79193D1F206E}" destId="{D22875A1-4D52-448E-AC7F-1AD420BC8C4B}" srcOrd="1" destOrd="2" presId="urn:microsoft.com/office/officeart/2005/8/layout/vProcess5"/>
    <dgm:cxn modelId="{8405D309-49E7-4A4E-AF9F-8AE01B84020D}" srcId="{12670D57-770C-4036-AEED-B810FCD3FE72}" destId="{B46ED703-1E41-4DC4-B029-8B6627F89F26}" srcOrd="0" destOrd="0" parTransId="{00C8CE78-6BE7-4112-A2BA-9E2E2CFBB651}" sibTransId="{CBD46B90-EF1B-47F8-8F10-2E10E58E96B7}"/>
    <dgm:cxn modelId="{5A17ED0E-5349-4D62-AAF0-BC346A59D2BF}" type="presOf" srcId="{D5215AE1-CE23-4076-BD0F-479E1AB94B83}" destId="{F02DF3C9-D6E9-4A10-AFF7-C3B06FB4588A}" srcOrd="0" destOrd="0" presId="urn:microsoft.com/office/officeart/2005/8/layout/vProcess5"/>
    <dgm:cxn modelId="{CC18471B-F589-4EDF-B3D8-AE22C8C63AA1}" type="presOf" srcId="{6CAE8111-501D-49BF-A1D1-F824A3C44447}" destId="{DB85AE31-0C6B-41A2-8A40-E39026C85D81}" srcOrd="1" destOrd="0" presId="urn:microsoft.com/office/officeart/2005/8/layout/vProcess5"/>
    <dgm:cxn modelId="{C36B1923-4AC7-4FF9-970B-984A11D5AEC8}" type="presOf" srcId="{14267F11-00B0-42DC-8878-9C9B53AF1CD9}" destId="{20BC16B3-8ACF-4C95-A6C9-70E980B17BFC}" srcOrd="0" destOrd="2" presId="urn:microsoft.com/office/officeart/2005/8/layout/vProcess5"/>
    <dgm:cxn modelId="{022ACA34-A165-4F7E-AA04-8C2A785DB696}" type="presOf" srcId="{D6C4D278-4F8A-41F6-83E1-8A01CFD42833}" destId="{93D70FFD-87B5-49BA-B324-AFA9EA0E6ED9}" srcOrd="1" destOrd="1" presId="urn:microsoft.com/office/officeart/2005/8/layout/vProcess5"/>
    <dgm:cxn modelId="{259D7436-51A3-4D10-A2E5-8BA531F4F522}" type="presOf" srcId="{C02B1FD7-B88D-454B-A094-AED9F36C4919}" destId="{8F231E57-0B70-492B-9098-F5434F66F91B}" srcOrd="0" destOrd="0" presId="urn:microsoft.com/office/officeart/2005/8/layout/vProcess5"/>
    <dgm:cxn modelId="{333F353D-367F-4AA1-B3F0-1E472CF06A2B}" type="presOf" srcId="{298314EC-6378-4677-B607-79193D1F206E}" destId="{D0295F38-7E26-4E38-B046-1605BA2355FE}" srcOrd="0" destOrd="2" presId="urn:microsoft.com/office/officeart/2005/8/layout/vProcess5"/>
    <dgm:cxn modelId="{643B4C63-09D7-4632-9128-E9418E0C2CB7}" type="presOf" srcId="{81BCDB95-1D74-4B56-A640-FECEAAAEBF21}" destId="{D22875A1-4D52-448E-AC7F-1AD420BC8C4B}" srcOrd="1" destOrd="1" presId="urn:microsoft.com/office/officeart/2005/8/layout/vProcess5"/>
    <dgm:cxn modelId="{0843B167-4C6C-42AB-87B9-3467DE515E45}" type="presOf" srcId="{12670D57-770C-4036-AEED-B810FCD3FE72}" destId="{DB85AE31-0C6B-41A2-8A40-E39026C85D81}" srcOrd="1" destOrd="1" presId="urn:microsoft.com/office/officeart/2005/8/layout/vProcess5"/>
    <dgm:cxn modelId="{FC3FBB68-035A-486B-986B-ED2BEB921D18}" type="presOf" srcId="{DEEF0AC6-E529-481F-9242-BC6D702A4CED}" destId="{93D70FFD-87B5-49BA-B324-AFA9EA0E6ED9}" srcOrd="1" destOrd="0" presId="urn:microsoft.com/office/officeart/2005/8/layout/vProcess5"/>
    <dgm:cxn modelId="{10EB7487-ECBC-4575-BF57-5C0555DE136B}" srcId="{D5215AE1-CE23-4076-BD0F-479E1AB94B83}" destId="{6CAE8111-501D-49BF-A1D1-F824A3C44447}" srcOrd="1" destOrd="0" parTransId="{FDBC7956-EB37-4E77-B9A4-E880D6BD9BDB}" sibTransId="{D45EF4DE-3431-4815-8585-E130C3D3449D}"/>
    <dgm:cxn modelId="{6ED0C791-6F52-4BAC-B9AB-DE94D3A005B5}" srcId="{81BCDB95-1D74-4B56-A640-FECEAAAEBF21}" destId="{298314EC-6378-4677-B607-79193D1F206E}" srcOrd="0" destOrd="0" parTransId="{2A5A4BDE-C0A8-490D-8ED4-5C0B9A5A3F0D}" sibTransId="{476B2CA1-1080-4DC8-B527-C51C54B50627}"/>
    <dgm:cxn modelId="{5BE211A6-5C4C-4D62-B044-42C8D049A499}" type="presOf" srcId="{12670D57-770C-4036-AEED-B810FCD3FE72}" destId="{E0AB2C6D-AA6F-47D1-AD44-08568823DC5C}" srcOrd="0" destOrd="1" presId="urn:microsoft.com/office/officeart/2005/8/layout/vProcess5"/>
    <dgm:cxn modelId="{C4649CA9-31A6-421F-BA12-288F6DAE2EB3}" srcId="{D6C4D278-4F8A-41F6-83E1-8A01CFD42833}" destId="{14267F11-00B0-42DC-8878-9C9B53AF1CD9}" srcOrd="0" destOrd="0" parTransId="{4474A508-3057-496F-A15C-9C2D11558CE6}" sibTransId="{C775DBC6-63D2-404F-8327-9D34391F05C7}"/>
    <dgm:cxn modelId="{A8F701B5-63FA-43BB-B0C8-6D6070B6D729}" type="presOf" srcId="{1F4306D4-C44A-46FC-94E1-86653DBC54E6}" destId="{D22875A1-4D52-448E-AC7F-1AD420BC8C4B}" srcOrd="1" destOrd="0" presId="urn:microsoft.com/office/officeart/2005/8/layout/vProcess5"/>
    <dgm:cxn modelId="{7989FCBA-7F2F-4CFF-9DDC-8D307DF31520}" srcId="{1F4306D4-C44A-46FC-94E1-86653DBC54E6}" destId="{81BCDB95-1D74-4B56-A640-FECEAAAEBF21}" srcOrd="0" destOrd="0" parTransId="{F24185E6-5D5F-4A5C-9D18-7264EF50811F}" sibTransId="{CB68EC88-CB2C-4D26-9DDC-D61CBA464096}"/>
    <dgm:cxn modelId="{6ED0C0C1-8157-476B-8CF2-72800077C36D}" srcId="{D5215AE1-CE23-4076-BD0F-479E1AB94B83}" destId="{1F4306D4-C44A-46FC-94E1-86653DBC54E6}" srcOrd="2" destOrd="0" parTransId="{4B552CE9-E081-44F8-8AD0-421DE82DA25F}" sibTransId="{FD973C76-BF51-4852-95FE-F3962DA568F2}"/>
    <dgm:cxn modelId="{20B16BC2-7251-4C36-B35E-70DCE5CA5BFC}" type="presOf" srcId="{DEEF0AC6-E529-481F-9242-BC6D702A4CED}" destId="{20BC16B3-8ACF-4C95-A6C9-70E980B17BFC}" srcOrd="0" destOrd="0" presId="urn:microsoft.com/office/officeart/2005/8/layout/vProcess5"/>
    <dgm:cxn modelId="{CC8AB3C3-380B-4E37-AC43-82557B5CF424}" type="presOf" srcId="{6CAE8111-501D-49BF-A1D1-F824A3C44447}" destId="{E0AB2C6D-AA6F-47D1-AD44-08568823DC5C}" srcOrd="0" destOrd="0" presId="urn:microsoft.com/office/officeart/2005/8/layout/vProcess5"/>
    <dgm:cxn modelId="{2A1460C6-4E62-4DE3-BA77-DFBA8CB746AF}" srcId="{D5215AE1-CE23-4076-BD0F-479E1AB94B83}" destId="{DEEF0AC6-E529-481F-9242-BC6D702A4CED}" srcOrd="0" destOrd="0" parTransId="{F5746E8F-CEAD-4F5A-9AC7-19D76C57E993}" sibTransId="{C02B1FD7-B88D-454B-A094-AED9F36C4919}"/>
    <dgm:cxn modelId="{091CA7C8-25F2-4E99-9656-D91B8C66A187}" type="presOf" srcId="{1F4306D4-C44A-46FC-94E1-86653DBC54E6}" destId="{D0295F38-7E26-4E38-B046-1605BA2355FE}" srcOrd="0" destOrd="0" presId="urn:microsoft.com/office/officeart/2005/8/layout/vProcess5"/>
    <dgm:cxn modelId="{44555ED2-30D3-4AA5-8F0B-C78032A9CE0E}" srcId="{6CAE8111-501D-49BF-A1D1-F824A3C44447}" destId="{12670D57-770C-4036-AEED-B810FCD3FE72}" srcOrd="0" destOrd="0" parTransId="{F3A6B5BE-50A5-4E2B-A6EE-FECD653B1CF3}" sibTransId="{E26A5F98-B15C-4CB2-B266-215271B46558}"/>
    <dgm:cxn modelId="{7610B5D9-578D-47E0-8B5C-A40B660DB0DC}" srcId="{DEEF0AC6-E529-481F-9242-BC6D702A4CED}" destId="{D6C4D278-4F8A-41F6-83E1-8A01CFD42833}" srcOrd="0" destOrd="0" parTransId="{FA221FB7-E0C5-460E-A0F4-EE6B59710B4B}" sibTransId="{ED6095FF-A772-4A0E-AC96-7FD6D77E9D41}"/>
    <dgm:cxn modelId="{241264DC-A9FF-47C9-8FF4-88FA6FF45312}" type="presOf" srcId="{14267F11-00B0-42DC-8878-9C9B53AF1CD9}" destId="{93D70FFD-87B5-49BA-B324-AFA9EA0E6ED9}" srcOrd="1" destOrd="2" presId="urn:microsoft.com/office/officeart/2005/8/layout/vProcess5"/>
    <dgm:cxn modelId="{02282BDF-EB51-407F-A5BB-61CBC67324A9}" type="presOf" srcId="{B46ED703-1E41-4DC4-B029-8B6627F89F26}" destId="{DB85AE31-0C6B-41A2-8A40-E39026C85D81}" srcOrd="1" destOrd="2" presId="urn:microsoft.com/office/officeart/2005/8/layout/vProcess5"/>
    <dgm:cxn modelId="{AC77FDE3-CFA9-49A9-8F24-BA34C44CBB2F}" type="presOf" srcId="{81BCDB95-1D74-4B56-A640-FECEAAAEBF21}" destId="{D0295F38-7E26-4E38-B046-1605BA2355FE}" srcOrd="0" destOrd="1" presId="urn:microsoft.com/office/officeart/2005/8/layout/vProcess5"/>
    <dgm:cxn modelId="{FD3ED4F2-EFFB-4E51-A839-0E8717B582CF}" type="presOf" srcId="{D45EF4DE-3431-4815-8585-E130C3D3449D}" destId="{CFE127C8-776D-4B47-B916-03039F257536}" srcOrd="0" destOrd="0" presId="urn:microsoft.com/office/officeart/2005/8/layout/vProcess5"/>
    <dgm:cxn modelId="{333A52F6-3553-403A-AA82-0AFA00C70FB6}" type="presOf" srcId="{B46ED703-1E41-4DC4-B029-8B6627F89F26}" destId="{E0AB2C6D-AA6F-47D1-AD44-08568823DC5C}" srcOrd="0" destOrd="2" presId="urn:microsoft.com/office/officeart/2005/8/layout/vProcess5"/>
    <dgm:cxn modelId="{019163B3-D1ED-43FF-AD10-DC3F3A4424EA}" type="presParOf" srcId="{F02DF3C9-D6E9-4A10-AFF7-C3B06FB4588A}" destId="{E77D9D5E-8FD5-4569-B605-3AECF79BBA3F}" srcOrd="0" destOrd="0" presId="urn:microsoft.com/office/officeart/2005/8/layout/vProcess5"/>
    <dgm:cxn modelId="{6549D808-3C5B-48C0-9C4F-7E4F26981917}" type="presParOf" srcId="{F02DF3C9-D6E9-4A10-AFF7-C3B06FB4588A}" destId="{20BC16B3-8ACF-4C95-A6C9-70E980B17BFC}" srcOrd="1" destOrd="0" presId="urn:microsoft.com/office/officeart/2005/8/layout/vProcess5"/>
    <dgm:cxn modelId="{CEAC8CEA-16B6-4CD4-B8DA-3488C9E586F5}" type="presParOf" srcId="{F02DF3C9-D6E9-4A10-AFF7-C3B06FB4588A}" destId="{E0AB2C6D-AA6F-47D1-AD44-08568823DC5C}" srcOrd="2" destOrd="0" presId="urn:microsoft.com/office/officeart/2005/8/layout/vProcess5"/>
    <dgm:cxn modelId="{088FE31F-49DA-47F2-987C-EB81707AEC8A}" type="presParOf" srcId="{F02DF3C9-D6E9-4A10-AFF7-C3B06FB4588A}" destId="{D0295F38-7E26-4E38-B046-1605BA2355FE}" srcOrd="3" destOrd="0" presId="urn:microsoft.com/office/officeart/2005/8/layout/vProcess5"/>
    <dgm:cxn modelId="{51F91DFD-148C-4B31-9F1A-823E5BE91366}" type="presParOf" srcId="{F02DF3C9-D6E9-4A10-AFF7-C3B06FB4588A}" destId="{8F231E57-0B70-492B-9098-F5434F66F91B}" srcOrd="4" destOrd="0" presId="urn:microsoft.com/office/officeart/2005/8/layout/vProcess5"/>
    <dgm:cxn modelId="{4CD00A00-F409-49D5-A34C-AEE23CC9412C}" type="presParOf" srcId="{F02DF3C9-D6E9-4A10-AFF7-C3B06FB4588A}" destId="{CFE127C8-776D-4B47-B916-03039F257536}" srcOrd="5" destOrd="0" presId="urn:microsoft.com/office/officeart/2005/8/layout/vProcess5"/>
    <dgm:cxn modelId="{168205E8-8E04-4CE3-838A-378A7606DE17}" type="presParOf" srcId="{F02DF3C9-D6E9-4A10-AFF7-C3B06FB4588A}" destId="{93D70FFD-87B5-49BA-B324-AFA9EA0E6ED9}" srcOrd="6" destOrd="0" presId="urn:microsoft.com/office/officeart/2005/8/layout/vProcess5"/>
    <dgm:cxn modelId="{ADCF1B17-B80F-42CD-A06C-6394A5C5CE79}" type="presParOf" srcId="{F02DF3C9-D6E9-4A10-AFF7-C3B06FB4588A}" destId="{DB85AE31-0C6B-41A2-8A40-E39026C85D81}" srcOrd="7" destOrd="0" presId="urn:microsoft.com/office/officeart/2005/8/layout/vProcess5"/>
    <dgm:cxn modelId="{56E6A366-8E45-4598-BD76-98F9F7570D5D}" type="presParOf" srcId="{F02DF3C9-D6E9-4A10-AFF7-C3B06FB4588A}" destId="{D22875A1-4D52-448E-AC7F-1AD420BC8C4B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53F51F-3BE5-473D-A9EC-E6AA0290D721}">
      <dsp:nvSpPr>
        <dsp:cNvPr id="0" name=""/>
        <dsp:cNvSpPr/>
      </dsp:nvSpPr>
      <dsp:spPr>
        <a:xfrm>
          <a:off x="2032" y="281227"/>
          <a:ext cx="1981634" cy="4608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July 1, 2026</a:t>
          </a:r>
        </a:p>
      </dsp:txBody>
      <dsp:txXfrm>
        <a:off x="2032" y="281227"/>
        <a:ext cx="1981634" cy="460800"/>
      </dsp:txXfrm>
    </dsp:sp>
    <dsp:sp modelId="{D59A4CC3-043C-4A4F-8FE6-E90F58CF7780}">
      <dsp:nvSpPr>
        <dsp:cNvPr id="0" name=""/>
        <dsp:cNvSpPr/>
      </dsp:nvSpPr>
      <dsp:spPr>
        <a:xfrm>
          <a:off x="2032" y="742027"/>
          <a:ext cx="1981634" cy="146034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Optional early implementation of </a:t>
          </a:r>
          <a:r>
            <a:rPr lang="en-US" sz="1600" kern="1200"/>
            <a:t>accountability framework</a:t>
          </a:r>
          <a:endParaRPr lang="en-US" sz="1600" kern="1200" dirty="0"/>
        </a:p>
      </dsp:txBody>
      <dsp:txXfrm>
        <a:off x="2032" y="742027"/>
        <a:ext cx="1981634" cy="1460340"/>
      </dsp:txXfrm>
    </dsp:sp>
    <dsp:sp modelId="{A189DF70-66F8-4C51-BBF2-B6DC17FDC3A9}">
      <dsp:nvSpPr>
        <dsp:cNvPr id="0" name=""/>
        <dsp:cNvSpPr/>
      </dsp:nvSpPr>
      <dsp:spPr>
        <a:xfrm>
          <a:off x="2261095" y="281227"/>
          <a:ext cx="1981634" cy="4608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July 1, 2027</a:t>
          </a:r>
        </a:p>
      </dsp:txBody>
      <dsp:txXfrm>
        <a:off x="2261095" y="281227"/>
        <a:ext cx="1981634" cy="460800"/>
      </dsp:txXfrm>
    </dsp:sp>
    <dsp:sp modelId="{0FBE4A52-6CFC-4E0A-A855-FE318BF52F02}">
      <dsp:nvSpPr>
        <dsp:cNvPr id="0" name=""/>
        <dsp:cNvSpPr/>
      </dsp:nvSpPr>
      <dsp:spPr>
        <a:xfrm>
          <a:off x="2261095" y="742027"/>
          <a:ext cx="1981634" cy="146034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New framework in effect and ED publishes the first earnings </a:t>
          </a:r>
          <a:r>
            <a:rPr lang="en-US" sz="1600" kern="1200"/>
            <a:t>premium results</a:t>
          </a:r>
          <a:endParaRPr lang="en-US" sz="1600" kern="1200" dirty="0"/>
        </a:p>
      </dsp:txBody>
      <dsp:txXfrm>
        <a:off x="2261095" y="742027"/>
        <a:ext cx="1981634" cy="1460340"/>
      </dsp:txXfrm>
    </dsp:sp>
    <dsp:sp modelId="{8EB67825-E44C-458A-A9C9-916F7C332F5F}">
      <dsp:nvSpPr>
        <dsp:cNvPr id="0" name=""/>
        <dsp:cNvSpPr/>
      </dsp:nvSpPr>
      <dsp:spPr>
        <a:xfrm>
          <a:off x="4520158" y="281227"/>
          <a:ext cx="1981634" cy="4608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July 1, 2028</a:t>
          </a:r>
        </a:p>
      </dsp:txBody>
      <dsp:txXfrm>
        <a:off x="4520158" y="281227"/>
        <a:ext cx="1981634" cy="460800"/>
      </dsp:txXfrm>
    </dsp:sp>
    <dsp:sp modelId="{ED40DA6A-E3D1-40BD-B6BE-5D8E3FB043C4}">
      <dsp:nvSpPr>
        <dsp:cNvPr id="0" name=""/>
        <dsp:cNvSpPr/>
      </dsp:nvSpPr>
      <dsp:spPr>
        <a:xfrm>
          <a:off x="4520158" y="742027"/>
          <a:ext cx="1981634" cy="146034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The earliest a program could face penalties for Low-Earning Outcome</a:t>
          </a:r>
        </a:p>
      </dsp:txBody>
      <dsp:txXfrm>
        <a:off x="4520158" y="742027"/>
        <a:ext cx="1981634" cy="14603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BC16B3-8ACF-4C95-A6C9-70E980B17BFC}">
      <dsp:nvSpPr>
        <dsp:cNvPr id="0" name=""/>
        <dsp:cNvSpPr/>
      </dsp:nvSpPr>
      <dsp:spPr>
        <a:xfrm>
          <a:off x="0" y="0"/>
          <a:ext cx="5236988" cy="11526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May 1, 2026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Final rules for RISE (Reimagining and Improving Student Education)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/>
            <a:t>Federal Student Loan program regulations</a:t>
          </a:r>
          <a:endParaRPr lang="en-US" sz="1200" kern="1200" dirty="0"/>
        </a:p>
      </dsp:txBody>
      <dsp:txXfrm>
        <a:off x="33760" y="33760"/>
        <a:ext cx="3993204" cy="1085115"/>
      </dsp:txXfrm>
    </dsp:sp>
    <dsp:sp modelId="{E0AB2C6D-AA6F-47D1-AD44-08568823DC5C}">
      <dsp:nvSpPr>
        <dsp:cNvPr id="0" name=""/>
        <dsp:cNvSpPr/>
      </dsp:nvSpPr>
      <dsp:spPr>
        <a:xfrm>
          <a:off x="462087" y="1344741"/>
          <a:ext cx="5236988" cy="11526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May 19, 2026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Final rules for AHEAD (Accountability in Higher Education and Access Through Demand) 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Workforce Pell regulations</a:t>
          </a:r>
        </a:p>
      </dsp:txBody>
      <dsp:txXfrm>
        <a:off x="495847" y="1378501"/>
        <a:ext cx="3958168" cy="1085115"/>
      </dsp:txXfrm>
    </dsp:sp>
    <dsp:sp modelId="{D0295F38-7E26-4E38-B046-1605BA2355FE}">
      <dsp:nvSpPr>
        <dsp:cNvPr id="0" name=""/>
        <dsp:cNvSpPr/>
      </dsp:nvSpPr>
      <dsp:spPr>
        <a:xfrm>
          <a:off x="924174" y="2689482"/>
          <a:ext cx="5236988" cy="115263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July 1, 2026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Final rules for AHEAD</a:t>
          </a:r>
        </a:p>
        <a:p>
          <a:pPr marL="228600" lvl="2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STATS regulations</a:t>
          </a:r>
        </a:p>
      </dsp:txBody>
      <dsp:txXfrm>
        <a:off x="957934" y="2723242"/>
        <a:ext cx="3958168" cy="1085115"/>
      </dsp:txXfrm>
    </dsp:sp>
    <dsp:sp modelId="{8F231E57-0B70-492B-9098-F5434F66F91B}">
      <dsp:nvSpPr>
        <dsp:cNvPr id="0" name=""/>
        <dsp:cNvSpPr/>
      </dsp:nvSpPr>
      <dsp:spPr>
        <a:xfrm>
          <a:off x="4487775" y="874081"/>
          <a:ext cx="749213" cy="74921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/>
        </a:p>
      </dsp:txBody>
      <dsp:txXfrm>
        <a:off x="4656348" y="874081"/>
        <a:ext cx="412067" cy="563783"/>
      </dsp:txXfrm>
    </dsp:sp>
    <dsp:sp modelId="{CFE127C8-776D-4B47-B916-03039F257536}">
      <dsp:nvSpPr>
        <dsp:cNvPr id="0" name=""/>
        <dsp:cNvSpPr/>
      </dsp:nvSpPr>
      <dsp:spPr>
        <a:xfrm>
          <a:off x="4949862" y="2211138"/>
          <a:ext cx="749213" cy="749213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/>
        </a:p>
      </dsp:txBody>
      <dsp:txXfrm>
        <a:off x="5118435" y="2211138"/>
        <a:ext cx="412067" cy="5637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00855-CD2D-6844-AE44-4C3C467F15CD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4071D2-F039-3544-A563-9CED229DC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631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B104B-E58C-354A-9CCD-A8E85C8C3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5445" y="1828800"/>
            <a:ext cx="9661109" cy="2105222"/>
          </a:xfrm>
        </p:spPr>
        <p:txBody>
          <a:bodyPr lIns="0" rIns="0" anchor="b">
            <a:normAutofit/>
          </a:bodyPr>
          <a:lstStyle>
            <a:lvl1pPr algn="ctr"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1EF56A-AF31-6140-8830-ACD68AC156B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5445" y="4203286"/>
            <a:ext cx="9661109" cy="667512"/>
          </a:xfrm>
        </p:spPr>
        <p:txBody>
          <a:bodyPr lIns="0" tIns="0" rIns="0" anchor="t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subheading</a:t>
            </a:r>
          </a:p>
        </p:txBody>
      </p:sp>
      <p:sp>
        <p:nvSpPr>
          <p:cNvPr id="7" name="Text Placeholder 53">
            <a:extLst>
              <a:ext uri="{FF2B5EF4-FFF2-40B4-BE49-F238E27FC236}">
                <a16:creationId xmlns:a16="http://schemas.microsoft.com/office/drawing/2014/main" id="{638C42B4-13AB-E941-B655-318CEE5FE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1932" y="5783142"/>
            <a:ext cx="2743200" cy="246891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Presenter’s Name</a:t>
            </a:r>
          </a:p>
        </p:txBody>
      </p:sp>
      <p:sp>
        <p:nvSpPr>
          <p:cNvPr id="8" name="Text Placeholder 53">
            <a:extLst>
              <a:ext uri="{FF2B5EF4-FFF2-40B4-BE49-F238E27FC236}">
                <a16:creationId xmlns:a16="http://schemas.microsoft.com/office/drawing/2014/main" id="{B08045D7-83C0-1340-A882-A727320392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1932" y="6030174"/>
            <a:ext cx="2743200" cy="246891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02838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889C3DE6-D9C4-5D46-B42A-9792BA8610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278028"/>
            <a:ext cx="10972800" cy="255372"/>
          </a:xfrm>
        </p:spPr>
        <p:txBody>
          <a:bodyPr tIns="0" bIns="0" anchor="b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sz="1600" dirty="0"/>
              <a:t>Click to add leading text</a:t>
            </a:r>
            <a:endParaRPr lang="en-US" dirty="0"/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1BFFB683-A073-C848-A56A-375A3F5DF0F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5541" y="1292305"/>
            <a:ext cx="10986859" cy="4956095"/>
          </a:xfrm>
        </p:spPr>
        <p:txBody>
          <a:bodyPr tIns="182880"/>
          <a:lstStyle>
            <a:lvl1pPr>
              <a:buClr>
                <a:schemeClr val="accent5"/>
              </a:buClr>
              <a:defRPr/>
            </a:lvl1pPr>
            <a:lvl2pPr>
              <a:buClr>
                <a:schemeClr val="accent5"/>
              </a:buClr>
              <a:defRPr/>
            </a:lvl2pPr>
            <a:lvl3pPr>
              <a:buClr>
                <a:schemeClr val="accent5"/>
              </a:buClr>
              <a:defRPr/>
            </a:lvl3pPr>
            <a:lvl4pPr>
              <a:buClr>
                <a:schemeClr val="accent5"/>
              </a:buClr>
              <a:defRPr/>
            </a:lvl4pPr>
            <a:lvl5pPr>
              <a:buClr>
                <a:schemeClr val="accent5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DAAA333E-EA27-5844-9056-EA20B44E5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F4DEFF-01A3-4D4C-B9E6-5FDE70FEFF3B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27A7B4E4-1F58-BB40-8085-187B5BD0EED8}" type="datetime1">
              <a:rPr lang="en-US" smtClean="0"/>
              <a:t>9/4/2026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D48889-D85F-CB47-B86E-45E66475067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PHEAA – Providing affordable access to higher education.    (Confidential &amp; Proprietary)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773DBE-84D2-F04F-B3E8-244686511E7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entagon 7">
            <a:extLst>
              <a:ext uri="{FF2B5EF4-FFF2-40B4-BE49-F238E27FC236}">
                <a16:creationId xmlns:a16="http://schemas.microsoft.com/office/drawing/2014/main" id="{9CC03776-CAE6-F846-A27C-E902545F4FCA}"/>
              </a:ext>
            </a:extLst>
          </p:cNvPr>
          <p:cNvSpPr/>
          <p:nvPr userDrawn="1"/>
        </p:nvSpPr>
        <p:spPr>
          <a:xfrm>
            <a:off x="0" y="1178893"/>
            <a:ext cx="1371600" cy="76655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51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ti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84AF45B-EA77-4B4B-A341-D94D3A160265}"/>
              </a:ext>
            </a:extLst>
          </p:cNvPr>
          <p:cNvSpPr/>
          <p:nvPr userDrawn="1"/>
        </p:nvSpPr>
        <p:spPr>
          <a:xfrm>
            <a:off x="1" y="1185334"/>
            <a:ext cx="12192000" cy="4116133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2294687-86AB-F440-B4A1-762F8DAA37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5788" y="5640226"/>
            <a:ext cx="1714293" cy="7136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6759DD-C3DC-7F41-A378-5B21DBFE0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0906" y="1727208"/>
            <a:ext cx="7370191" cy="1982354"/>
          </a:xfrm>
        </p:spPr>
        <p:txBody>
          <a:bodyPr anchor="b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2686C5-0635-4F4F-82EA-503A6A87CFE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410906" y="3916313"/>
            <a:ext cx="7370191" cy="799609"/>
          </a:xfrm>
        </p:spPr>
        <p:txBody>
          <a:bodyPr tIns="9144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subheading</a:t>
            </a:r>
          </a:p>
        </p:txBody>
      </p:sp>
      <p:sp>
        <p:nvSpPr>
          <p:cNvPr id="14" name="Hexagon 13">
            <a:extLst>
              <a:ext uri="{FF2B5EF4-FFF2-40B4-BE49-F238E27FC236}">
                <a16:creationId xmlns:a16="http://schemas.microsoft.com/office/drawing/2014/main" id="{7EBF4A4A-0442-FE45-8086-0754686F9121}"/>
              </a:ext>
            </a:extLst>
          </p:cNvPr>
          <p:cNvSpPr/>
          <p:nvPr userDrawn="1"/>
        </p:nvSpPr>
        <p:spPr>
          <a:xfrm>
            <a:off x="5410200" y="3774610"/>
            <a:ext cx="1371600" cy="76655"/>
          </a:xfrm>
          <a:prstGeom prst="hexagon">
            <a:avLst>
              <a:gd name="adj" fmla="val 56073"/>
              <a:gd name="vf" fmla="val 11547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87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2E8FB94-DE77-0A40-9402-22FFE470F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C2180-7FC3-214C-BA22-513E6024B462}" type="datetime1">
              <a:rPr lang="en-US" smtClean="0"/>
              <a:t>9/4/2026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8CB804-A351-9442-B3A1-8831E77BD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PHEAA – Providing affordable access to higher education.    (Confidential &amp; Proprietary)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BE4F91-E8B3-DF4E-87EA-8DD9C6217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5DAA99C-9386-2647-B966-FF8CB5ACB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tIns="0" bIns="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2E2EF902-1A45-2B4C-9246-B75DDA6FB0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5541" y="278028"/>
            <a:ext cx="10986859" cy="233748"/>
          </a:xfrm>
        </p:spPr>
        <p:txBody>
          <a:bodyPr tIns="0" bIns="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sz="1600" dirty="0"/>
              <a:t>Click to add leading text</a:t>
            </a:r>
            <a:endParaRPr lang="en-US" dirty="0"/>
          </a:p>
        </p:txBody>
      </p:sp>
      <p:sp>
        <p:nvSpPr>
          <p:cNvPr id="16" name="Hexagon 15">
            <a:extLst>
              <a:ext uri="{FF2B5EF4-FFF2-40B4-BE49-F238E27FC236}">
                <a16:creationId xmlns:a16="http://schemas.microsoft.com/office/drawing/2014/main" id="{512DD02B-B35D-AC40-B01F-F43C8335756D}"/>
              </a:ext>
            </a:extLst>
          </p:cNvPr>
          <p:cNvSpPr/>
          <p:nvPr userDrawn="1"/>
        </p:nvSpPr>
        <p:spPr>
          <a:xfrm>
            <a:off x="5410200" y="1178893"/>
            <a:ext cx="1371600" cy="76655"/>
          </a:xfrm>
          <a:prstGeom prst="hexagon">
            <a:avLst>
              <a:gd name="adj" fmla="val 56073"/>
              <a:gd name="vf" fmla="val 11547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13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Graphic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A75663-045E-6349-8902-8B36FA264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BA3DD-86D4-294E-BEC7-C36F68C0635D}" type="datetime1">
              <a:rPr lang="en-US" smtClean="0"/>
              <a:t>9/4/2026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4AD39A-FBA4-F74D-A6B8-A32FAE53C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5542" y="6324600"/>
            <a:ext cx="6872058" cy="4572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PHEAA – Providing affordable access to higher education.    (Confidential &amp; Proprietary)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AE8A95-C58A-8548-9D72-4EB4E690D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52DF03D-0193-0744-A398-8CE8197903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5541" y="1295400"/>
            <a:ext cx="5500459" cy="5029195"/>
          </a:xfrm>
        </p:spPr>
        <p:txBody>
          <a:bodyPr tIns="182880"/>
          <a:lstStyle>
            <a:lvl1pPr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64D3C5A-B39D-E645-9D91-BAA55FE138B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38875" y="1295400"/>
            <a:ext cx="5343525" cy="4991100"/>
          </a:xfr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888988"/>
                </a:solidFill>
              </a:defRPr>
            </a:lvl1pPr>
          </a:lstStyle>
          <a:p>
            <a:r>
              <a:rPr lang="en-US" dirty="0"/>
              <a:t>Graphic</a:t>
            </a:r>
          </a:p>
          <a:p>
            <a:r>
              <a:rPr lang="en-US" dirty="0"/>
              <a:t>Please remember to set background images’ brightness to -50%. This can be done by right clicking on the image and selecting “Format Picture.” You will see the brightness slider under “Picture Corrections.”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7599053-D15F-FB41-807C-F8225D649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tIns="0" bIns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9106AC2D-C677-3C4E-AE2E-950666240E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5541" y="278028"/>
            <a:ext cx="10986859" cy="233748"/>
          </a:xfrm>
        </p:spPr>
        <p:txBody>
          <a:bodyPr tIns="0" bIns="0" anchor="b"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sz="1600" dirty="0"/>
              <a:t>Click to add leading text</a:t>
            </a:r>
            <a:endParaRPr lang="en-US" dirty="0"/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4A24BEC7-D3D3-E546-BF27-8F59E6B4A745}"/>
              </a:ext>
            </a:extLst>
          </p:cNvPr>
          <p:cNvSpPr/>
          <p:nvPr userDrawn="1"/>
        </p:nvSpPr>
        <p:spPr>
          <a:xfrm>
            <a:off x="0" y="1178893"/>
            <a:ext cx="1371600" cy="76655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0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Graphic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52DF03D-0193-0744-A398-8CE8197903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05741" y="1295400"/>
            <a:ext cx="5576264" cy="5029200"/>
          </a:xfrm>
        </p:spPr>
        <p:txBody>
          <a:bodyPr tIns="182880" rIns="0"/>
          <a:lstStyle>
            <a:lvl1pPr>
              <a:defRPr sz="2000"/>
            </a:lvl1pPr>
            <a:lvl2pPr>
              <a:spcBef>
                <a:spcPts val="600"/>
              </a:spcBef>
              <a:defRPr sz="1800"/>
            </a:lvl2pPr>
            <a:lvl3pPr>
              <a:spcBef>
                <a:spcPts val="600"/>
              </a:spcBef>
              <a:defRPr sz="1800"/>
            </a:lvl3pPr>
            <a:lvl4pPr>
              <a:spcBef>
                <a:spcPts val="600"/>
              </a:spcBef>
              <a:defRPr sz="1800"/>
            </a:lvl4pPr>
            <a:lvl5pPr>
              <a:spcBef>
                <a:spcPts val="6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AD449C6-F192-434D-93A4-7504F874F4A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95541" y="1295400"/>
            <a:ext cx="5267325" cy="5029200"/>
          </a:xfr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rgbClr val="888988"/>
                </a:solidFill>
              </a:defRPr>
            </a:lvl1pPr>
          </a:lstStyle>
          <a:p>
            <a:r>
              <a:rPr lang="en-US" dirty="0"/>
              <a:t>Graphic</a:t>
            </a:r>
          </a:p>
          <a:p>
            <a:r>
              <a:rPr lang="en-US" dirty="0"/>
              <a:t>Please remember to set background images’ brightness to -50%. This can be done by right clicking on the image and selecting “Format Picture.” You will see the brightness slider under “Picture Corrections.”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DF9D249-5945-2D41-80A3-062C4F050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tIns="0" bIns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90456881-1514-5A41-9593-BF5850EDD36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5541" y="278028"/>
            <a:ext cx="10986859" cy="233748"/>
          </a:xfrm>
        </p:spPr>
        <p:txBody>
          <a:bodyPr tIns="0" bIns="0" anchor="b"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sz="1600" dirty="0"/>
              <a:t>Click to add leading text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A70B03-AC78-9C4E-8228-116C9A6E09EB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AB72DA67-D08B-D443-B06D-A6A5A35CFEE0}" type="datetime1">
              <a:rPr lang="en-US" smtClean="0"/>
              <a:t>9/4/2026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01C498-8D6D-D544-802B-4DA0E6FA103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PHEAA – Providing affordable access to higher education.    (Confidential &amp; Proprietary)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67801B8-E97D-EB4B-97BE-4BCCBC90D74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entagon 16">
            <a:extLst>
              <a:ext uri="{FF2B5EF4-FFF2-40B4-BE49-F238E27FC236}">
                <a16:creationId xmlns:a16="http://schemas.microsoft.com/office/drawing/2014/main" id="{4B3B460E-5327-2349-90F8-0B176C039E63}"/>
              </a:ext>
            </a:extLst>
          </p:cNvPr>
          <p:cNvSpPr/>
          <p:nvPr userDrawn="1"/>
        </p:nvSpPr>
        <p:spPr>
          <a:xfrm>
            <a:off x="0" y="1178893"/>
            <a:ext cx="1371600" cy="76655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377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rizontally Spl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4A4FAC5C-AFBB-3946-8FA9-1921B2C805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5650" cy="3429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D00A7FB-96C0-5443-8DD9-299CE7491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tIns="0" bIns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B491CE6-872B-C34A-8201-154160B6D14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03A8B92-0D76-FC46-9CC1-04BBEE88939A}" type="datetime1">
              <a:rPr lang="en-US" smtClean="0"/>
              <a:t>9/4/2026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7BBB8A1-C7B9-8B49-A7D4-90840EAD9BD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PHEAA – Providing affordable access to higher education.    (Confidential &amp; Proprietary)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C7150FC-4058-8647-AC79-C60C854E5AA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EA62242E-3ADD-AA41-B3C4-C0B7093A314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5541" y="278028"/>
            <a:ext cx="10986859" cy="233748"/>
          </a:xfrm>
        </p:spPr>
        <p:txBody>
          <a:bodyPr tIns="0" bIns="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sz="1600" dirty="0"/>
              <a:t>Click to add leading text</a:t>
            </a:r>
            <a:endParaRPr lang="en-US" dirty="0"/>
          </a:p>
        </p:txBody>
      </p:sp>
      <p:sp>
        <p:nvSpPr>
          <p:cNvPr id="17" name="Hexagon 16">
            <a:extLst>
              <a:ext uri="{FF2B5EF4-FFF2-40B4-BE49-F238E27FC236}">
                <a16:creationId xmlns:a16="http://schemas.microsoft.com/office/drawing/2014/main" id="{9B80D604-617E-644B-9F80-6C18C847E938}"/>
              </a:ext>
            </a:extLst>
          </p:cNvPr>
          <p:cNvSpPr/>
          <p:nvPr userDrawn="1"/>
        </p:nvSpPr>
        <p:spPr>
          <a:xfrm>
            <a:off x="5410200" y="1160932"/>
            <a:ext cx="1371600" cy="76655"/>
          </a:xfrm>
          <a:prstGeom prst="hexagon">
            <a:avLst>
              <a:gd name="adj" fmla="val 56073"/>
              <a:gd name="vf" fmla="val 11547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536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ly Spli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224B7A72-8724-874C-B29D-4E330CC437B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924799" y="0"/>
            <a:ext cx="4267200" cy="6858000"/>
          </a:xfr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 anchor="ctr" anchorCtr="0">
            <a:normAutofit/>
          </a:bodyPr>
          <a:lstStyle>
            <a:lvl1pPr marL="0" indent="0" algn="ctr">
              <a:buNone/>
              <a:defRPr sz="1800">
                <a:solidFill>
                  <a:srgbClr val="888988"/>
                </a:solidFill>
              </a:defRPr>
            </a:lvl1pPr>
          </a:lstStyle>
          <a:p>
            <a:r>
              <a:rPr lang="en-US" dirty="0"/>
              <a:t>Picture</a:t>
            </a:r>
          </a:p>
          <a:p>
            <a:r>
              <a:rPr lang="en-US" dirty="0"/>
              <a:t>Please remember to set background images’ brightness to -50%. This can be done by right clicking on the image and selecting “Format Picture.” You will see the brightness slider under “Picture Corrections.”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A11ADA7D-ACCE-3747-B958-25BE16D5EC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5543" y="1292305"/>
            <a:ext cx="6872442" cy="50322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28332B51-458F-CA47-AD5F-0754355D90B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5542" y="278028"/>
            <a:ext cx="6872057" cy="233748"/>
          </a:xfrm>
        </p:spPr>
        <p:txBody>
          <a:bodyPr tIns="0" bIns="0" anchor="b"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sz="1600" dirty="0"/>
              <a:t>Click to add leading text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339346-FAB2-F94D-9B38-9551D7BD4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42" y="533400"/>
            <a:ext cx="6872058" cy="576648"/>
          </a:xfrm>
        </p:spPr>
        <p:txBody>
          <a:bodyPr tIns="0" bIns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67F0A2-848A-424E-A01E-81F035C5F32E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FAB0882B-6A60-A74C-AA1C-C5C3E5B4D25D}" type="datetime1">
              <a:rPr lang="en-US" smtClean="0"/>
              <a:t>9/4/2026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8544BE-EC6C-9247-A6E5-D8973CEC90D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PHEAA – Providing affordable access to higher education.    (Confidential &amp; Proprietary)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E2BD3-63D8-364F-80BB-EF206EF072CB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2BD8DD42-94DA-4049-9F12-9A5BF715CFD4}"/>
              </a:ext>
            </a:extLst>
          </p:cNvPr>
          <p:cNvSpPr/>
          <p:nvPr userDrawn="1"/>
        </p:nvSpPr>
        <p:spPr>
          <a:xfrm>
            <a:off x="0" y="1178893"/>
            <a:ext cx="1371600" cy="76655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78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ly Spli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1261122-C44E-6F4C-AC8C-445C08CD2C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709563" y="1292305"/>
            <a:ext cx="6872835" cy="5032295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BB5A8B10-7986-5F43-AFE6-978A098C1C6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DA7B0E0-6891-C244-AA1B-4F0B14D3D67D}" type="datetime1">
              <a:rPr lang="en-US" smtClean="0"/>
              <a:t>9/4/2026</a:t>
            </a:fld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E335AA6-33A3-5241-BD17-59094D62A5C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354594D-4068-A047-B229-FCD3CEDA6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9563" y="533400"/>
            <a:ext cx="6872835" cy="576648"/>
          </a:xfrm>
        </p:spPr>
        <p:txBody>
          <a:bodyPr tIns="0" bIns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15B4F4F1-07CD-964A-8559-55A0C581A4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09563" y="278028"/>
            <a:ext cx="6872837" cy="233748"/>
          </a:xfrm>
        </p:spPr>
        <p:txBody>
          <a:bodyPr tIns="0" bIns="0" anchor="b"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sz="1600" dirty="0"/>
              <a:t>Click to add leading text</a:t>
            </a:r>
            <a:endParaRPr lang="en-US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2B0C60D7-5235-4D4A-BDDC-57D30F0593C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267200" cy="6858000"/>
          </a:xfr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 anchor="ctr" anchorCtr="0">
            <a:normAutofit/>
          </a:bodyPr>
          <a:lstStyle>
            <a:lvl1pPr marL="0" indent="0" algn="ctr">
              <a:buNone/>
              <a:defRPr sz="1800">
                <a:solidFill>
                  <a:srgbClr val="888988"/>
                </a:solidFill>
              </a:defRPr>
            </a:lvl1pPr>
          </a:lstStyle>
          <a:p>
            <a:r>
              <a:rPr lang="en-US" dirty="0"/>
              <a:t>Picture</a:t>
            </a:r>
          </a:p>
          <a:p>
            <a:r>
              <a:rPr lang="en-US" dirty="0"/>
              <a:t>Please remember to set background images’ brightness to -50%. This can be done by right clicking on the image and selecting “Format Picture.” You will see the brightness slider under “Picture Corrections.”</a:t>
            </a:r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2029FA1F-FE5A-734A-99E8-0227B7E48047}"/>
              </a:ext>
            </a:extLst>
          </p:cNvPr>
          <p:cNvSpPr/>
          <p:nvPr userDrawn="1"/>
        </p:nvSpPr>
        <p:spPr>
          <a:xfrm>
            <a:off x="4267200" y="1178893"/>
            <a:ext cx="1371600" cy="76655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56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Colo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3F310AC6-CD74-0343-888E-BE45F6D300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5650" cy="6858000"/>
          </a:xfrm>
          <a:prstGeom prst="rect">
            <a:avLst/>
          </a:prstGeom>
        </p:spPr>
      </p:pic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BE0DF906-2B2A-EB41-A7E8-A4FEE9C9901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D61F316-DA2D-7F47-BB17-5687F9196B74}" type="datetime1">
              <a:rPr lang="en-US" smtClean="0"/>
              <a:t>9/4/2026</a:t>
            </a:fld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1436049-8E1F-A040-B64C-234A632E2CA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/>
              <a:t>PHEAA – Providing affordable access to higher education.    (Confidential &amp; Proprietary)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FDB61C9-F800-4E40-93C9-7280EE77292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E5E76E0-7555-DF46-8D1D-E44CF309909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13BD726E-C8F8-5B4C-8D07-9341FC6B70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5541" y="278028"/>
            <a:ext cx="10986859" cy="233748"/>
          </a:xfrm>
        </p:spPr>
        <p:txBody>
          <a:bodyPr tIns="0" bIns="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sz="1600" dirty="0"/>
              <a:t>Click to add leading text</a:t>
            </a:r>
            <a:endParaRPr lang="en-US" dirty="0"/>
          </a:p>
        </p:txBody>
      </p:sp>
      <p:sp>
        <p:nvSpPr>
          <p:cNvPr id="17" name="Hexagon 16">
            <a:extLst>
              <a:ext uri="{FF2B5EF4-FFF2-40B4-BE49-F238E27FC236}">
                <a16:creationId xmlns:a16="http://schemas.microsoft.com/office/drawing/2014/main" id="{441E777E-304E-7949-8344-8EC0269FB4CE}"/>
              </a:ext>
            </a:extLst>
          </p:cNvPr>
          <p:cNvSpPr/>
          <p:nvPr userDrawn="1"/>
        </p:nvSpPr>
        <p:spPr>
          <a:xfrm>
            <a:off x="5410200" y="1160932"/>
            <a:ext cx="1371600" cy="76655"/>
          </a:xfrm>
          <a:prstGeom prst="hexagon">
            <a:avLst>
              <a:gd name="adj" fmla="val 56073"/>
              <a:gd name="vf" fmla="val 11547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CCEF1E9-20D1-364C-9B59-0539C7A4B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28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7E967B1-CD1F-F34E-9BB5-0E19685943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772822B-852C-A84A-B53E-59B399FEEF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9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610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B77741-2100-FD4A-955F-E50A73DD31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2" y="1292305"/>
            <a:ext cx="5334000" cy="5032295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40A46A-B7A9-974B-93D7-92A03FB68A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292305"/>
            <a:ext cx="5410199" cy="5032295"/>
          </a:xfrm>
        </p:spPr>
        <p:txBody>
          <a:bodyPr tIns="18288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16FEB0D-E762-BE46-9CA8-B94A80C70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54F50588-9030-2F4A-9A08-03900222C9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5541" y="278028"/>
            <a:ext cx="10986859" cy="233748"/>
          </a:xfrm>
        </p:spPr>
        <p:txBody>
          <a:bodyPr tIns="0" bIns="0" anchor="b"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sz="1600" dirty="0"/>
              <a:t>Click to add leading text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4BC5C0-42F1-A041-88D1-A4ACBE22EC8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498FBE3-6E66-8946-B7AB-3C240EDFF72C}" type="datetime1">
              <a:rPr lang="en-US" smtClean="0"/>
              <a:t>9/4/2026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D7F4F1-6D2A-7D47-8923-103F540453F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PHEAA – Providing affordable access to higher education.    (Confidential &amp; Proprietary)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446458-2D4A-8C41-9756-785A913BF8A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Pentagon 15">
            <a:extLst>
              <a:ext uri="{FF2B5EF4-FFF2-40B4-BE49-F238E27FC236}">
                <a16:creationId xmlns:a16="http://schemas.microsoft.com/office/drawing/2014/main" id="{E023C314-0CEE-0A47-915C-894DB7ED90C3}"/>
              </a:ext>
            </a:extLst>
          </p:cNvPr>
          <p:cNvSpPr/>
          <p:nvPr userDrawn="1"/>
        </p:nvSpPr>
        <p:spPr>
          <a:xfrm>
            <a:off x="0" y="1178893"/>
            <a:ext cx="1371600" cy="76655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156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17C926-98F2-A844-A295-CC198120A6E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95541" y="1371600"/>
            <a:ext cx="5311775" cy="732472"/>
          </a:xfrm>
          <a:solidFill>
            <a:schemeClr val="bg1">
              <a:lumMod val="95000"/>
            </a:schemeClr>
          </a:solidFill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subheading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E6266E-6BCF-404C-A9E3-A277AB7C2B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5541" y="2182329"/>
            <a:ext cx="5311775" cy="414227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7725BC-2BD3-F04B-8475-C654F94C22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8400" y="2182329"/>
            <a:ext cx="5311774" cy="414227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A0A8F99-FCAF-9F45-80A8-799317F2CA5E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43706" y="1371600"/>
            <a:ext cx="5338694" cy="732472"/>
          </a:xfrm>
          <a:solidFill>
            <a:schemeClr val="bg1">
              <a:lumMod val="95000"/>
            </a:schemeClr>
          </a:solidFill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add subheading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DB30F36-BAA6-7D48-8095-0874E3938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" name="Text Placeholder 19">
            <a:extLst>
              <a:ext uri="{FF2B5EF4-FFF2-40B4-BE49-F238E27FC236}">
                <a16:creationId xmlns:a16="http://schemas.microsoft.com/office/drawing/2014/main" id="{74A7930F-0376-E54D-8C80-84806597810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5541" y="278028"/>
            <a:ext cx="10986859" cy="233748"/>
          </a:xfrm>
        </p:spPr>
        <p:txBody>
          <a:bodyPr tIns="0" bIns="0" anchor="b"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sz="1600" dirty="0"/>
              <a:t>Click to add leading text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7BF16E-8AAC-5646-9B36-4061EDACF398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34D3F899-4E23-804F-B01B-31A315394E95}" type="datetime1">
              <a:rPr lang="en-US" smtClean="0"/>
              <a:t>9/4/2026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2332B87-4958-7C49-9295-D83F26C72F1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r>
              <a:rPr lang="en-US"/>
              <a:t>PHEAA – Providing affordable access to higher education.    (Confidential &amp; Proprietary)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687744F-E6C0-734B-9043-F02E3287EDB2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21131E8B-4300-7344-92CE-A7107554184E}"/>
              </a:ext>
            </a:extLst>
          </p:cNvPr>
          <p:cNvSpPr/>
          <p:nvPr userDrawn="1"/>
        </p:nvSpPr>
        <p:spPr>
          <a:xfrm>
            <a:off x="0" y="1178893"/>
            <a:ext cx="1371600" cy="76655"/>
          </a:xfrm>
          <a:prstGeom prst="homePlat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164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51B66-3345-9547-A223-06B19D44B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146" y="457200"/>
            <a:ext cx="4176879" cy="1600200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073DB1-5BA8-FD4D-AC01-884729A9AF33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399212" cy="5337175"/>
          </a:xfr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 anchor="ctr" anchorCtr="0">
            <a:normAutofit/>
          </a:bodyPr>
          <a:lstStyle>
            <a:lvl1pPr marL="0" indent="0" algn="ctr">
              <a:buNone/>
              <a:defRPr sz="1800">
                <a:solidFill>
                  <a:srgbClr val="888988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Graphic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CB1661-9294-0D42-AFA5-78ADB9273ED5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95146" y="2226737"/>
            <a:ext cx="4176879" cy="4097862"/>
          </a:xfrm>
        </p:spPr>
        <p:txBody>
          <a:bodyPr tIns="91440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subtext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FC02407-F577-824E-9E2E-F932A41AF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E2613-21F5-AC46-A747-A3565B4326B0}" type="datetime1">
              <a:rPr lang="en-US" smtClean="0"/>
              <a:t>9/4/2026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8B7C4F4E-27DA-174F-B5BF-9BF02FD29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PHEAA – Providing affordable access to higher education.    (Confidential &amp; Proprietary)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0463FB55-BDF8-6544-82CD-40C191E78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AC05FC70-6BBC-3B44-97C2-54D0779AAF5C}"/>
              </a:ext>
            </a:extLst>
          </p:cNvPr>
          <p:cNvSpPr/>
          <p:nvPr userDrawn="1"/>
        </p:nvSpPr>
        <p:spPr>
          <a:xfrm>
            <a:off x="609600" y="2103741"/>
            <a:ext cx="1371600" cy="76655"/>
          </a:xfrm>
          <a:prstGeom prst="hexagon">
            <a:avLst>
              <a:gd name="adj" fmla="val 56073"/>
              <a:gd name="vf" fmla="val 11547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355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FDE84-1D5D-E04E-ABBF-D4C32DED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146" y="457200"/>
            <a:ext cx="4176879" cy="1600200"/>
          </a:xfrm>
        </p:spPr>
        <p:txBody>
          <a:bodyPr anchor="b">
            <a:normAutofit/>
          </a:bodyPr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90C5B-5366-A347-A907-A4833050A9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399212" cy="5337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52F75D-C187-474B-82C9-8BF716CCA79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595146" y="2226737"/>
            <a:ext cx="4176879" cy="4097862"/>
          </a:xfrm>
        </p:spPr>
        <p:txBody>
          <a:bodyPr tIns="91440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add subtext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77769D6-D9A3-134C-BBDF-AEC854C07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D6E9D-A8E9-5D40-99DA-AB7FEF88E4D4}" type="datetime1">
              <a:rPr lang="en-US" smtClean="0"/>
              <a:t>9/4/2026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F7A2778-B748-604A-A0F8-20A04C554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PHEAA – Providing affordable access to higher education.    (Confidential &amp; Proprietary)</a:t>
            </a:r>
            <a:endParaRPr lang="en-US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7C0BC678-57B8-D341-9200-DBC25CA2D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6DA7C36F-D5DA-EC45-95D0-C8C38E9D10A4}"/>
              </a:ext>
            </a:extLst>
          </p:cNvPr>
          <p:cNvSpPr/>
          <p:nvPr userDrawn="1"/>
        </p:nvSpPr>
        <p:spPr>
          <a:xfrm>
            <a:off x="609600" y="2103741"/>
            <a:ext cx="1371600" cy="76655"/>
          </a:xfrm>
          <a:prstGeom prst="hexagon">
            <a:avLst>
              <a:gd name="adj" fmla="val 56073"/>
              <a:gd name="vf" fmla="val 11547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692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10C9413-5955-D94A-9EAD-28AB8FB95325}"/>
              </a:ext>
            </a:extLst>
          </p:cNvPr>
          <p:cNvSpPr/>
          <p:nvPr userDrawn="1"/>
        </p:nvSpPr>
        <p:spPr>
          <a:xfrm>
            <a:off x="1" y="0"/>
            <a:ext cx="12192000" cy="1212850"/>
          </a:xfrm>
          <a:prstGeom prst="rect">
            <a:avLst/>
          </a:prstGeom>
          <a:blipFill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0148B7-07CD-3645-BF33-00E39A68B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41" y="533400"/>
            <a:ext cx="10986859" cy="576648"/>
          </a:xfrm>
          <a:prstGeom prst="rect">
            <a:avLst/>
          </a:prstGeom>
        </p:spPr>
        <p:txBody>
          <a:bodyPr vert="horz" lIns="91440" tIns="0" rIns="91440" bIns="0" rtlCol="0" anchor="b" anchorCtr="0">
            <a:normAutofit/>
          </a:bodyPr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792706-2490-E544-B98F-78CD6A17B5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541" y="1295400"/>
            <a:ext cx="10986859" cy="5029200"/>
          </a:xfrm>
          <a:prstGeom prst="rect">
            <a:avLst/>
          </a:prstGeom>
        </p:spPr>
        <p:txBody>
          <a:bodyPr vert="horz" lIns="91440" tIns="18288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387EB-40FE-C248-B37B-ECF27F0F58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153401" y="6324600"/>
            <a:ext cx="2971009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39729-5A0C-D44B-AD75-DC4286B027B6}" type="datetime1">
              <a:rPr lang="en-US" smtClean="0"/>
              <a:t>9/4/2026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C9E61-CA2D-754F-9142-4113B714C8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5541" y="6324600"/>
            <a:ext cx="6781799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PHEAA – Providing affordable access to higher education.    (Confidential &amp; Proprietary)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54BBA9-116D-714F-9C9D-824F7EF247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4805" y="6324600"/>
            <a:ext cx="457200" cy="457200"/>
          </a:xfrm>
          <a:prstGeom prst="rect">
            <a:avLst/>
          </a:prstGeom>
          <a:noFill/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rgbClr val="888988"/>
                </a:solidFill>
              </a:defRPr>
            </a:lvl1pPr>
          </a:lstStyle>
          <a:p>
            <a:fld id="{4E5E76E0-7555-DF46-8D1D-E44CF309909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924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51" r:id="rId3"/>
    <p:sldLayoutId id="2147483660" r:id="rId4"/>
    <p:sldLayoutId id="2147483668" r:id="rId5"/>
    <p:sldLayoutId id="2147483669" r:id="rId6"/>
    <p:sldLayoutId id="2147483661" r:id="rId7"/>
    <p:sldLayoutId id="2147483664" r:id="rId8"/>
    <p:sldLayoutId id="2147483665" r:id="rId9"/>
    <p:sldLayoutId id="2147483663" r:id="rId10"/>
    <p:sldLayoutId id="2147483666" r:id="rId11"/>
    <p:sldLayoutId id="2147483655" r:id="rId12"/>
    <p:sldLayoutId id="2147483652" r:id="rId13"/>
    <p:sldLayoutId id="2147483653" r:id="rId14"/>
    <p:sldLayoutId id="2147483657" r:id="rId15"/>
    <p:sldLayoutId id="2147483656" r:id="rId16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5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81025" indent="-238125" algn="l" defTabSz="914400" rtl="0" eaLnBrk="1" latinLnBrk="0" hangingPunct="1">
        <a:lnSpc>
          <a:spcPct val="100000"/>
        </a:lnSpc>
        <a:spcBef>
          <a:spcPts val="600"/>
        </a:spcBef>
        <a:buClr>
          <a:schemeClr val="accent5"/>
        </a:buClr>
        <a:buFont typeface="System Font Regular"/>
        <a:buChar char="–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25513" indent="-238125" algn="l" defTabSz="914400" rtl="0" eaLnBrk="1" latinLnBrk="0" hangingPunct="1">
        <a:lnSpc>
          <a:spcPct val="100000"/>
        </a:lnSpc>
        <a:spcBef>
          <a:spcPts val="600"/>
        </a:spcBef>
        <a:buClr>
          <a:schemeClr val="accent5"/>
        </a:buClr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57300" indent="-225425" algn="l" defTabSz="914400" rtl="0" eaLnBrk="1" latinLnBrk="0" hangingPunct="1">
        <a:lnSpc>
          <a:spcPct val="100000"/>
        </a:lnSpc>
        <a:spcBef>
          <a:spcPts val="600"/>
        </a:spcBef>
        <a:buClr>
          <a:schemeClr val="accent5"/>
        </a:buClr>
        <a:buFont typeface="System Font Regular"/>
        <a:buChar char="–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01788" indent="-225425" algn="l" defTabSz="914400" rtl="0" eaLnBrk="1" latinLnBrk="0" hangingPunct="1">
        <a:lnSpc>
          <a:spcPct val="100000"/>
        </a:lnSpc>
        <a:spcBef>
          <a:spcPts val="600"/>
        </a:spcBef>
        <a:buClr>
          <a:schemeClr val="accent5"/>
        </a:buClr>
        <a:buFont typeface="Arial" panose="020B0604020202020204" pitchFamily="34" charset="0"/>
        <a:buChar char="•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2" userDrawn="1">
          <p15:clr>
            <a:srgbClr val="F26B43"/>
          </p15:clr>
        </p15:guide>
        <p15:guide id="2" pos="7296" userDrawn="1">
          <p15:clr>
            <a:srgbClr val="F26B43"/>
          </p15:clr>
        </p15:guide>
        <p15:guide id="3" pos="48" userDrawn="1">
          <p15:clr>
            <a:srgbClr val="F26B43"/>
          </p15:clr>
        </p15:guide>
        <p15:guide id="4" orient="horz" pos="48" userDrawn="1">
          <p15:clr>
            <a:srgbClr val="F26B43"/>
          </p15:clr>
        </p15:guide>
        <p15:guide id="5" pos="7632" userDrawn="1">
          <p15:clr>
            <a:srgbClr val="F26B43"/>
          </p15:clr>
        </p15:guide>
        <p15:guide id="6" orient="horz" pos="4272" userDrawn="1">
          <p15:clr>
            <a:srgbClr val="F26B43"/>
          </p15:clr>
        </p15:guide>
        <p15:guide id="8" orient="horz" pos="696" userDrawn="1">
          <p15:clr>
            <a:srgbClr val="F26B43"/>
          </p15:clr>
        </p15:guide>
        <p15:guide id="9" orient="horz" pos="816" userDrawn="1">
          <p15:clr>
            <a:srgbClr val="F26B43"/>
          </p15:clr>
        </p15:guide>
        <p15:guide id="10" orient="horz" pos="168" userDrawn="1">
          <p15:clr>
            <a:srgbClr val="F26B43"/>
          </p15:clr>
        </p15:guide>
        <p15:guide id="11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7AED1E1-C709-3043-AFEA-D32C473CD7B4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itle 28">
            <a:extLst>
              <a:ext uri="{FF2B5EF4-FFF2-40B4-BE49-F238E27FC236}">
                <a16:creationId xmlns:a16="http://schemas.microsoft.com/office/drawing/2014/main" id="{9A74A99B-F8BD-534A-973C-8629A3A2AE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5445" y="1828800"/>
            <a:ext cx="9661109" cy="2105222"/>
          </a:xfrm>
        </p:spPr>
        <p:txBody>
          <a:bodyPr/>
          <a:lstStyle/>
          <a:p>
            <a:r>
              <a:rPr lang="en-US" dirty="0"/>
              <a:t>One Big Beautiful Bill</a:t>
            </a:r>
          </a:p>
        </p:txBody>
      </p:sp>
      <p:sp>
        <p:nvSpPr>
          <p:cNvPr id="12" name="Subtitle 11">
            <a:extLst>
              <a:ext uri="{FF2B5EF4-FFF2-40B4-BE49-F238E27FC236}">
                <a16:creationId xmlns:a16="http://schemas.microsoft.com/office/drawing/2014/main" id="{5BF32531-7244-BF45-9712-EA9C2248D9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The Financial Aid Impact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02DC90F-8E84-D04D-B652-6AC9593B73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1600" dirty="0"/>
              <a:t>Melanie Weaver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3446A8C-09BC-714A-8131-5C3B55F2B9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1932" y="5901495"/>
            <a:ext cx="5494068" cy="667512"/>
          </a:xfrm>
        </p:spPr>
        <p:txBody>
          <a:bodyPr>
            <a:normAutofit/>
          </a:bodyPr>
          <a:lstStyle/>
          <a:p>
            <a:r>
              <a:rPr lang="en-US" sz="1600" dirty="0"/>
              <a:t>Keystone and PA Forward Student Loan Programs</a:t>
            </a:r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id="{27A555CD-A8DC-CD4A-A3DB-6689F157F33C}"/>
              </a:ext>
            </a:extLst>
          </p:cNvPr>
          <p:cNvSpPr/>
          <p:nvPr/>
        </p:nvSpPr>
        <p:spPr>
          <a:xfrm>
            <a:off x="5410200" y="4037104"/>
            <a:ext cx="1371600" cy="76655"/>
          </a:xfrm>
          <a:prstGeom prst="hexagon">
            <a:avLst>
              <a:gd name="adj" fmla="val 56073"/>
              <a:gd name="vf" fmla="val 11547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73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4943D-CFD1-4A4A-9CFF-CDF1953DF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OB3 Impacts to Financial Aid and Enrollment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6B8C9F3-B82B-804A-8E0C-965AECB03FA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AC4F2D5F-D212-1846-AFED-D9F35BF18CC8}"/>
              </a:ext>
            </a:extLst>
          </p:cNvPr>
          <p:cNvSpPr txBox="1">
            <a:spLocks/>
          </p:cNvSpPr>
          <p:nvPr/>
        </p:nvSpPr>
        <p:spPr>
          <a:xfrm>
            <a:off x="1690024" y="1822733"/>
            <a:ext cx="4240996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754380" rtl="0" eaLnBrk="1" latinLnBrk="0" hangingPunct="1">
              <a:lnSpc>
                <a:spcPct val="100000"/>
              </a:lnSpc>
              <a:spcBef>
                <a:spcPts val="825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9346" indent="-196453" algn="l" defTabSz="754380" rtl="0" eaLnBrk="1" latinLnBrk="0" hangingPunct="1">
              <a:lnSpc>
                <a:spcPct val="100000"/>
              </a:lnSpc>
              <a:spcBef>
                <a:spcPts val="413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3548" indent="-196453" algn="l" defTabSz="754380" rtl="0" eaLnBrk="1" latinLnBrk="0" hangingPunct="1">
              <a:lnSpc>
                <a:spcPct val="100000"/>
              </a:lnSpc>
              <a:spcBef>
                <a:spcPts val="413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7273" indent="-185976" algn="l" defTabSz="754380" rtl="0" eaLnBrk="1" latinLnBrk="0" hangingPunct="1">
              <a:lnSpc>
                <a:spcPct val="100000"/>
              </a:lnSpc>
              <a:spcBef>
                <a:spcPts val="413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1475" indent="-185976" algn="l" defTabSz="754380" rtl="0" eaLnBrk="1" latinLnBrk="0" hangingPunct="1">
              <a:lnSpc>
                <a:spcPct val="100000"/>
              </a:lnSpc>
              <a:spcBef>
                <a:spcPts val="413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454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173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2892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0611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/>
                </a:solidFill>
                <a:latin typeface="+mj-lt"/>
              </a:rPr>
              <a:t>Federal Loan Eligibility 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6FA61D5-B121-E34B-A08C-296430C6B66B}"/>
              </a:ext>
            </a:extLst>
          </p:cNvPr>
          <p:cNvSpPr/>
          <p:nvPr/>
        </p:nvSpPr>
        <p:spPr>
          <a:xfrm>
            <a:off x="988765" y="1836909"/>
            <a:ext cx="644328" cy="64432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4800" b="1" dirty="0">
                <a:solidFill>
                  <a:schemeClr val="accent3"/>
                </a:solidFill>
                <a:latin typeface="+mj-lt"/>
              </a:rPr>
              <a:t>1</a:t>
            </a:r>
          </a:p>
        </p:txBody>
      </p:sp>
      <p:sp>
        <p:nvSpPr>
          <p:cNvPr id="45" name="Text Placeholder 20">
            <a:extLst>
              <a:ext uri="{FF2B5EF4-FFF2-40B4-BE49-F238E27FC236}">
                <a16:creationId xmlns:a16="http://schemas.microsoft.com/office/drawing/2014/main" id="{735B22CD-0CC5-E140-9988-AC9A94C26BC3}"/>
              </a:ext>
            </a:extLst>
          </p:cNvPr>
          <p:cNvSpPr txBox="1">
            <a:spLocks/>
          </p:cNvSpPr>
          <p:nvPr/>
        </p:nvSpPr>
        <p:spPr>
          <a:xfrm>
            <a:off x="1690024" y="3125043"/>
            <a:ext cx="4084795" cy="9144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 defTabSz="754380" rtl="0" eaLnBrk="1" latinLnBrk="0" hangingPunct="1">
              <a:lnSpc>
                <a:spcPct val="100000"/>
              </a:lnSpc>
              <a:spcBef>
                <a:spcPts val="825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9346" indent="-196453" algn="l" defTabSz="754380" rtl="0" eaLnBrk="1" latinLnBrk="0" hangingPunct="1">
              <a:lnSpc>
                <a:spcPct val="100000"/>
              </a:lnSpc>
              <a:spcBef>
                <a:spcPts val="413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3548" indent="-196453" algn="l" defTabSz="754380" rtl="0" eaLnBrk="1" latinLnBrk="0" hangingPunct="1">
              <a:lnSpc>
                <a:spcPct val="100000"/>
              </a:lnSpc>
              <a:spcBef>
                <a:spcPts val="413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7273" indent="-185976" algn="l" defTabSz="754380" rtl="0" eaLnBrk="1" latinLnBrk="0" hangingPunct="1">
              <a:lnSpc>
                <a:spcPct val="100000"/>
              </a:lnSpc>
              <a:spcBef>
                <a:spcPts val="413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1475" indent="-185976" algn="l" defTabSz="754380" rtl="0" eaLnBrk="1" latinLnBrk="0" hangingPunct="1">
              <a:lnSpc>
                <a:spcPct val="100000"/>
              </a:lnSpc>
              <a:spcBef>
                <a:spcPts val="413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454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173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2892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0611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/>
                </a:solidFill>
                <a:latin typeface="+mj-lt"/>
              </a:rPr>
              <a:t>Workforce Pell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BFC444B-D00B-F64F-9C4C-C84AE3F2EFF7}"/>
              </a:ext>
            </a:extLst>
          </p:cNvPr>
          <p:cNvSpPr/>
          <p:nvPr/>
        </p:nvSpPr>
        <p:spPr>
          <a:xfrm>
            <a:off x="988765" y="3142510"/>
            <a:ext cx="644328" cy="64432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4800" b="1" dirty="0">
                <a:solidFill>
                  <a:schemeClr val="accent3"/>
                </a:solidFill>
                <a:latin typeface="+mj-lt"/>
              </a:rPr>
              <a:t>2</a:t>
            </a:r>
          </a:p>
        </p:txBody>
      </p:sp>
      <p:sp>
        <p:nvSpPr>
          <p:cNvPr id="47" name="Text Placeholder 20">
            <a:extLst>
              <a:ext uri="{FF2B5EF4-FFF2-40B4-BE49-F238E27FC236}">
                <a16:creationId xmlns:a16="http://schemas.microsoft.com/office/drawing/2014/main" id="{E84C0AFD-85C2-C446-AD6B-3D25FEB839FD}"/>
              </a:ext>
            </a:extLst>
          </p:cNvPr>
          <p:cNvSpPr txBox="1">
            <a:spLocks/>
          </p:cNvSpPr>
          <p:nvPr/>
        </p:nvSpPr>
        <p:spPr>
          <a:xfrm>
            <a:off x="1690024" y="4427352"/>
            <a:ext cx="4084795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754380" rtl="0" eaLnBrk="1" latinLnBrk="0" hangingPunct="1">
              <a:lnSpc>
                <a:spcPct val="100000"/>
              </a:lnSpc>
              <a:spcBef>
                <a:spcPts val="825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9346" indent="-196453" algn="l" defTabSz="754380" rtl="0" eaLnBrk="1" latinLnBrk="0" hangingPunct="1">
              <a:lnSpc>
                <a:spcPct val="100000"/>
              </a:lnSpc>
              <a:spcBef>
                <a:spcPts val="413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3548" indent="-196453" algn="l" defTabSz="754380" rtl="0" eaLnBrk="1" latinLnBrk="0" hangingPunct="1">
              <a:lnSpc>
                <a:spcPct val="100000"/>
              </a:lnSpc>
              <a:spcBef>
                <a:spcPts val="413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7273" indent="-185976" algn="l" defTabSz="754380" rtl="0" eaLnBrk="1" latinLnBrk="0" hangingPunct="1">
              <a:lnSpc>
                <a:spcPct val="100000"/>
              </a:lnSpc>
              <a:spcBef>
                <a:spcPts val="413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1475" indent="-185976" algn="l" defTabSz="754380" rtl="0" eaLnBrk="1" latinLnBrk="0" hangingPunct="1">
              <a:lnSpc>
                <a:spcPct val="100000"/>
              </a:lnSpc>
              <a:spcBef>
                <a:spcPts val="413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454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173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2892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0611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/>
                </a:solidFill>
                <a:latin typeface="+mj-lt"/>
              </a:rPr>
              <a:t>Federal Student Loan Repayment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6F54D1EA-15A4-0D40-BC13-E1F383E2E3AA}"/>
              </a:ext>
            </a:extLst>
          </p:cNvPr>
          <p:cNvSpPr/>
          <p:nvPr/>
        </p:nvSpPr>
        <p:spPr>
          <a:xfrm>
            <a:off x="988765" y="4441528"/>
            <a:ext cx="644328" cy="64432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4800" b="1" dirty="0">
                <a:solidFill>
                  <a:schemeClr val="accent3"/>
                </a:solidFill>
                <a:latin typeface="+mj-lt"/>
              </a:rPr>
              <a:t>3</a:t>
            </a:r>
          </a:p>
        </p:txBody>
      </p:sp>
      <p:sp>
        <p:nvSpPr>
          <p:cNvPr id="49" name="Text Placeholder 20">
            <a:extLst>
              <a:ext uri="{FF2B5EF4-FFF2-40B4-BE49-F238E27FC236}">
                <a16:creationId xmlns:a16="http://schemas.microsoft.com/office/drawing/2014/main" id="{3D6885D5-01D4-E44D-A653-EDCFB1D0807E}"/>
              </a:ext>
            </a:extLst>
          </p:cNvPr>
          <p:cNvSpPr txBox="1">
            <a:spLocks/>
          </p:cNvSpPr>
          <p:nvPr/>
        </p:nvSpPr>
        <p:spPr>
          <a:xfrm>
            <a:off x="6962240" y="1822733"/>
            <a:ext cx="4619765" cy="9144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 defTabSz="754380" rtl="0" eaLnBrk="1" latinLnBrk="0" hangingPunct="1">
              <a:lnSpc>
                <a:spcPct val="100000"/>
              </a:lnSpc>
              <a:spcBef>
                <a:spcPts val="825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9346" indent="-196453" algn="l" defTabSz="754380" rtl="0" eaLnBrk="1" latinLnBrk="0" hangingPunct="1">
              <a:lnSpc>
                <a:spcPct val="100000"/>
              </a:lnSpc>
              <a:spcBef>
                <a:spcPts val="413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3548" indent="-196453" algn="l" defTabSz="754380" rtl="0" eaLnBrk="1" latinLnBrk="0" hangingPunct="1">
              <a:lnSpc>
                <a:spcPct val="100000"/>
              </a:lnSpc>
              <a:spcBef>
                <a:spcPts val="413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7273" indent="-185976" algn="l" defTabSz="754380" rtl="0" eaLnBrk="1" latinLnBrk="0" hangingPunct="1">
              <a:lnSpc>
                <a:spcPct val="100000"/>
              </a:lnSpc>
              <a:spcBef>
                <a:spcPts val="413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1475" indent="-185976" algn="l" defTabSz="754380" rtl="0" eaLnBrk="1" latinLnBrk="0" hangingPunct="1">
              <a:lnSpc>
                <a:spcPct val="100000"/>
              </a:lnSpc>
              <a:spcBef>
                <a:spcPts val="413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454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173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2892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0611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/>
                </a:solidFill>
                <a:latin typeface="+mj-lt"/>
              </a:rPr>
              <a:t>Need Analysis Changes</a:t>
            </a:r>
          </a:p>
          <a:p>
            <a:endParaRPr lang="en-US" sz="1412" b="1" dirty="0">
              <a:solidFill>
                <a:schemeClr val="accent1"/>
              </a:solidFill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6BB38C85-8430-4645-B95A-812D43772A20}"/>
              </a:ext>
            </a:extLst>
          </p:cNvPr>
          <p:cNvSpPr/>
          <p:nvPr/>
        </p:nvSpPr>
        <p:spPr>
          <a:xfrm>
            <a:off x="6260981" y="1836909"/>
            <a:ext cx="644328" cy="64432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4800" b="1" dirty="0">
                <a:solidFill>
                  <a:schemeClr val="accent3"/>
                </a:solidFill>
                <a:latin typeface="+mj-lt"/>
              </a:rPr>
              <a:t>4</a:t>
            </a:r>
          </a:p>
        </p:txBody>
      </p:sp>
      <p:sp>
        <p:nvSpPr>
          <p:cNvPr id="63" name="Text Placeholder 20">
            <a:extLst>
              <a:ext uri="{FF2B5EF4-FFF2-40B4-BE49-F238E27FC236}">
                <a16:creationId xmlns:a16="http://schemas.microsoft.com/office/drawing/2014/main" id="{75517D61-92D3-1542-B60E-4A09467877D2}"/>
              </a:ext>
            </a:extLst>
          </p:cNvPr>
          <p:cNvSpPr txBox="1">
            <a:spLocks/>
          </p:cNvSpPr>
          <p:nvPr/>
        </p:nvSpPr>
        <p:spPr>
          <a:xfrm>
            <a:off x="6962240" y="3125043"/>
            <a:ext cx="5107840" cy="914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754380" rtl="0" eaLnBrk="1" latinLnBrk="0" hangingPunct="1">
              <a:lnSpc>
                <a:spcPct val="100000"/>
              </a:lnSpc>
              <a:spcBef>
                <a:spcPts val="825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9346" indent="-196453" algn="l" defTabSz="754380" rtl="0" eaLnBrk="1" latinLnBrk="0" hangingPunct="1">
              <a:lnSpc>
                <a:spcPct val="100000"/>
              </a:lnSpc>
              <a:spcBef>
                <a:spcPts val="413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63548" indent="-196453" algn="l" defTabSz="754380" rtl="0" eaLnBrk="1" latinLnBrk="0" hangingPunct="1">
              <a:lnSpc>
                <a:spcPct val="100000"/>
              </a:lnSpc>
              <a:spcBef>
                <a:spcPts val="413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7273" indent="-185976" algn="l" defTabSz="754380" rtl="0" eaLnBrk="1" latinLnBrk="0" hangingPunct="1">
              <a:lnSpc>
                <a:spcPct val="100000"/>
              </a:lnSpc>
              <a:spcBef>
                <a:spcPts val="413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1475" indent="-185976" algn="l" defTabSz="754380" rtl="0" eaLnBrk="1" latinLnBrk="0" hangingPunct="1">
              <a:lnSpc>
                <a:spcPct val="100000"/>
              </a:lnSpc>
              <a:spcBef>
                <a:spcPts val="413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7454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5173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2892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06115" indent="-188595" algn="l" defTabSz="754380" rtl="0" eaLnBrk="1" latinLnBrk="0" hangingPunct="1">
              <a:lnSpc>
                <a:spcPct val="90000"/>
              </a:lnSpc>
              <a:spcBef>
                <a:spcPts val="413"/>
              </a:spcBef>
              <a:buFont typeface="Arial" panose="020B0604020202020204" pitchFamily="34" charset="0"/>
              <a:buChar char="•"/>
              <a:defRPr sz="148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/>
                </a:solidFill>
                <a:latin typeface="+mj-lt"/>
              </a:rPr>
              <a:t>Institutional Accountability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97FCF101-C134-7040-B02A-5977095092F0}"/>
              </a:ext>
            </a:extLst>
          </p:cNvPr>
          <p:cNvSpPr/>
          <p:nvPr/>
        </p:nvSpPr>
        <p:spPr>
          <a:xfrm>
            <a:off x="6260981" y="3142510"/>
            <a:ext cx="644328" cy="64432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4800" b="1" dirty="0">
                <a:solidFill>
                  <a:schemeClr val="accent3"/>
                </a:solidFill>
                <a:latin typeface="+mj-l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4846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4F4B06B-5416-0A41-B4CE-6E68A64AE95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5541" y="1292305"/>
            <a:ext cx="11209363" cy="5287667"/>
          </a:xfrm>
        </p:spPr>
        <p:txBody>
          <a:bodyPr>
            <a:normAutofit lnSpcReduction="10000"/>
          </a:bodyPr>
          <a:lstStyle/>
          <a:p>
            <a:r>
              <a:rPr lang="en-US" sz="2800" b="1" dirty="0"/>
              <a:t>Graduate student annual loan limit - $20,500</a:t>
            </a:r>
          </a:p>
          <a:p>
            <a:pPr lvl="2"/>
            <a:r>
              <a:rPr lang="en-US" sz="2400" dirty="0"/>
              <a:t>Aggregate limit $100,000</a:t>
            </a:r>
          </a:p>
          <a:p>
            <a:pPr lvl="1"/>
            <a:r>
              <a:rPr lang="en-US" sz="2400" b="1" dirty="0"/>
              <a:t>Professional student annual loan limit - $50,000</a:t>
            </a:r>
          </a:p>
          <a:p>
            <a:pPr lvl="2"/>
            <a:r>
              <a:rPr lang="en-US" sz="2400" dirty="0"/>
              <a:t>Aggregate limit $200,000</a:t>
            </a:r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pPr lvl="2"/>
            <a:endParaRPr lang="en-US" sz="2400" b="1" dirty="0"/>
          </a:p>
          <a:p>
            <a:r>
              <a:rPr lang="en-US" sz="2800" b="1" dirty="0"/>
              <a:t>New lifetime federal loan limit of $257,000</a:t>
            </a:r>
          </a:p>
          <a:p>
            <a:pPr lvl="1"/>
            <a:r>
              <a:rPr lang="en-US" sz="2400" dirty="0"/>
              <a:t>Does include Grad PLUS! – Announced April 21, 2026</a:t>
            </a:r>
          </a:p>
          <a:p>
            <a:r>
              <a:rPr lang="en-US" sz="2800" b="1" dirty="0"/>
              <a:t>Grad PLUS Loan is eliminated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9188083-B210-0245-9C9F-9C11788CA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Federal Loan Eligibility – Graduate Students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8E9413-039A-8641-BDC6-1C1B3D4E80E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DC0B40-147E-5C5A-599A-EE13DCE33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880" y="3243713"/>
            <a:ext cx="8387938" cy="1648327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4588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22F87-1F18-962B-AD1D-1E0B62675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3B6A956-E153-D0E3-D857-C29C455DE8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5541" y="1292305"/>
            <a:ext cx="11209363" cy="5287667"/>
          </a:xfrm>
        </p:spPr>
        <p:txBody>
          <a:bodyPr>
            <a:normAutofit/>
          </a:bodyPr>
          <a:lstStyle/>
          <a:p>
            <a:r>
              <a:rPr lang="en-US" sz="2400" b="1" dirty="0"/>
              <a:t>A number of lawsuits have been filed regarding the professional student definition </a:t>
            </a:r>
          </a:p>
          <a:p>
            <a:pPr lvl="1"/>
            <a:r>
              <a:rPr lang="en-US" sz="2200" dirty="0"/>
              <a:t>The definition has been </a:t>
            </a:r>
            <a:r>
              <a:rPr lang="en-US" sz="2200" b="1" dirty="0"/>
              <a:t>temporarily expanded </a:t>
            </a:r>
            <a:r>
              <a:rPr lang="en-US" sz="2200" dirty="0"/>
              <a:t>until the court stay ends</a:t>
            </a:r>
          </a:p>
          <a:p>
            <a:pPr lvl="2"/>
            <a:r>
              <a:rPr lang="en-US" sz="2200" dirty="0"/>
              <a:t>Added programs of:</a:t>
            </a:r>
          </a:p>
          <a:p>
            <a:pPr marL="687388" lvl="2" indent="0">
              <a:buNone/>
            </a:pPr>
            <a:endParaRPr lang="en-US" sz="22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More programs are involved in other lawsuits and could be added at some point dependent on ruling</a:t>
            </a:r>
          </a:p>
          <a:p>
            <a:pPr lvl="2"/>
            <a:endParaRPr lang="en-US" sz="2400" b="1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4AA95E0-1063-6D06-601A-1B2CBAFC4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Updated - Federal Loan Eligibility – Graduate Students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C99072-2CB7-446D-DE29-D59A3046FA0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33DE773-34BE-2564-7C7E-379265785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689" y="3134429"/>
            <a:ext cx="9188173" cy="223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00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EF628FC-4E02-5044-8534-3A0EC4030B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0050E69-C11B-AC4C-A024-0CFAD015E6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Allows for some students to continue under the previous limits and loan eligibility</a:t>
            </a:r>
          </a:p>
          <a:p>
            <a:pPr lvl="1"/>
            <a:r>
              <a:rPr lang="en-US" sz="2400" dirty="0"/>
              <a:t>Applies for both Grad PLUS and new loan limits</a:t>
            </a:r>
          </a:p>
          <a:p>
            <a:pPr lvl="2"/>
            <a:r>
              <a:rPr lang="en-US" sz="2400" dirty="0"/>
              <a:t>Students cannot opt in or out of the exception</a:t>
            </a:r>
          </a:p>
          <a:p>
            <a:pPr lvl="1"/>
            <a:r>
              <a:rPr lang="en-US" sz="2400" dirty="0"/>
              <a:t>Up to three academic years or the remainder of their expected time to credential, whichever is less</a:t>
            </a:r>
          </a:p>
          <a:p>
            <a:r>
              <a:rPr lang="en-US" sz="2800" b="1" dirty="0"/>
              <a:t>Student can lose this exception if they:</a:t>
            </a:r>
          </a:p>
          <a:p>
            <a:pPr lvl="1"/>
            <a:r>
              <a:rPr lang="en-US" sz="2400" dirty="0"/>
              <a:t>Enroll beyond program length</a:t>
            </a:r>
          </a:p>
          <a:p>
            <a:pPr lvl="1"/>
            <a:r>
              <a:rPr lang="en-US" sz="2400" dirty="0"/>
              <a:t>Withdraw and then re-enroll</a:t>
            </a:r>
          </a:p>
          <a:p>
            <a:pPr lvl="1"/>
            <a:r>
              <a:rPr lang="en-US" sz="2400" dirty="0"/>
              <a:t>Transfer programs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9188083-B210-0245-9C9F-9C11788CA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Limited Exception</a:t>
            </a: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8E9413-039A-8641-BDC6-1C1B3D4E80E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5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8263B-913B-A876-B8D1-8715C469F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6CE0486-2F7E-C2D6-E5EF-2BE3970109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3D1B132-F1E5-597D-574C-A466B77088E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Webinar on August 12</a:t>
            </a:r>
            <a:r>
              <a:rPr lang="en-US" sz="2800" b="1" baseline="30000" dirty="0"/>
              <a:t>th</a:t>
            </a:r>
            <a:r>
              <a:rPr lang="en-US" sz="2800" b="1" dirty="0"/>
              <a:t> by ED instructed schools to use credits instead of time for Expected Time to Credential</a:t>
            </a:r>
          </a:p>
          <a:p>
            <a:pPr lvl="1"/>
            <a:r>
              <a:rPr lang="en-US" sz="2600" dirty="0"/>
              <a:t>Would significantly change eligibility for some students </a:t>
            </a:r>
          </a:p>
          <a:p>
            <a:pPr lvl="1"/>
            <a:r>
              <a:rPr lang="en-US" sz="2600" dirty="0"/>
              <a:t>Many loans are already disbursed or in process</a:t>
            </a:r>
          </a:p>
          <a:p>
            <a:r>
              <a:rPr lang="en-US" sz="2800" b="1" dirty="0"/>
              <a:t>Waiting on clarification/official guidance from ED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4952FD-6FCC-C174-D715-9C8C42D16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Updated - Limited Exception</a:t>
            </a: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509E61-9897-F41C-6FF4-88055C817EE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545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77AED1E1-C709-3043-AFEA-D32C473CD7B4}"/>
              </a:ext>
            </a:extLst>
          </p:cNvPr>
          <p:cNvSpPr/>
          <p:nvPr/>
        </p:nvSpPr>
        <p:spPr>
          <a:xfrm>
            <a:off x="0" y="1"/>
            <a:ext cx="12192000" cy="6857999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itle 28">
            <a:extLst>
              <a:ext uri="{FF2B5EF4-FFF2-40B4-BE49-F238E27FC236}">
                <a16:creationId xmlns:a16="http://schemas.microsoft.com/office/drawing/2014/main" id="{9A74A99B-F8BD-534A-973C-8629A3A2AE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6962" y="1637444"/>
            <a:ext cx="5361700" cy="2296381"/>
          </a:xfrm>
        </p:spPr>
        <p:txBody>
          <a:bodyPr lIns="0" tIns="0" rIns="0" bIns="0">
            <a:normAutofit/>
          </a:bodyPr>
          <a:lstStyle/>
          <a:p>
            <a:pPr algn="l"/>
            <a:r>
              <a:rPr lang="en-US" sz="2400" dirty="0"/>
              <a:t>NASFAA Flowchart for Loan Limits</a:t>
            </a:r>
          </a:p>
        </p:txBody>
      </p:sp>
      <p:sp>
        <p:nvSpPr>
          <p:cNvPr id="22" name="Hexagon 21">
            <a:extLst>
              <a:ext uri="{FF2B5EF4-FFF2-40B4-BE49-F238E27FC236}">
                <a16:creationId xmlns:a16="http://schemas.microsoft.com/office/drawing/2014/main" id="{1EDB6941-FE7A-7C42-8F82-D92218AAC916}"/>
              </a:ext>
            </a:extLst>
          </p:cNvPr>
          <p:cNvSpPr/>
          <p:nvPr/>
        </p:nvSpPr>
        <p:spPr>
          <a:xfrm>
            <a:off x="556962" y="4029155"/>
            <a:ext cx="1371600" cy="76655"/>
          </a:xfrm>
          <a:prstGeom prst="hexagon">
            <a:avLst>
              <a:gd name="adj" fmla="val 56073"/>
              <a:gd name="vf" fmla="val 11547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B07271-36AD-E5FE-363A-11E9786628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3340" y="1"/>
            <a:ext cx="52572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59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ED0A6-C643-A263-DCE7-FD23305C0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9EE3B7-1F1C-9031-C219-2B63A1610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08C0E8-1E76-E600-75FA-E1408CE2C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Impact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F87422-B7AD-CAA9-DB18-40141ED40E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52" name="Inhaltsplatzhalter 4">
            <a:extLst>
              <a:ext uri="{FF2B5EF4-FFF2-40B4-BE49-F238E27FC236}">
                <a16:creationId xmlns:a16="http://schemas.microsoft.com/office/drawing/2014/main" id="{AC5A449E-01BA-270A-3C6D-108849746902}"/>
              </a:ext>
            </a:extLst>
          </p:cNvPr>
          <p:cNvSpPr txBox="1">
            <a:spLocks/>
          </p:cNvSpPr>
          <p:nvPr/>
        </p:nvSpPr>
        <p:spPr>
          <a:xfrm>
            <a:off x="1762930" y="1685228"/>
            <a:ext cx="4111373" cy="1256336"/>
          </a:xfrm>
          <a:prstGeom prst="rect">
            <a:avLst/>
          </a:prstGeom>
        </p:spPr>
        <p:txBody>
          <a:bodyPr wrap="square" lIns="80682" tIns="80682" rIns="80682" bIns="80682" anchor="ctr">
            <a:normAutofit lnSpcReduction="10000"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529"/>
              </a:spcBef>
              <a:spcAft>
                <a:spcPts val="265"/>
              </a:spcAft>
              <a:buNone/>
            </a:pPr>
            <a:r>
              <a:rPr lang="en-US" sz="1800" b="1" dirty="0">
                <a:solidFill>
                  <a:schemeClr val="accent1"/>
                </a:solidFill>
                <a:latin typeface="+mj-lt"/>
              </a:rPr>
              <a:t>Loss of Grad PLUS will be impactful for many grad programs</a:t>
            </a:r>
          </a:p>
          <a:p>
            <a:pPr>
              <a:lnSpc>
                <a:spcPct val="110000"/>
              </a:lnSpc>
              <a:spcAft>
                <a:spcPts val="529"/>
              </a:spcAft>
            </a:pPr>
            <a:r>
              <a:rPr lang="en-US" sz="1400" dirty="0">
                <a:solidFill>
                  <a:schemeClr val="tx1"/>
                </a:solidFill>
                <a:latin typeface="+mn-lt"/>
              </a:rPr>
              <a:t>Increased use of private loans to cover COA expenses after Direct Unsub</a:t>
            </a:r>
          </a:p>
        </p:txBody>
      </p:sp>
      <p:sp>
        <p:nvSpPr>
          <p:cNvPr id="53" name="Inhaltsplatzhalter 4">
            <a:extLst>
              <a:ext uri="{FF2B5EF4-FFF2-40B4-BE49-F238E27FC236}">
                <a16:creationId xmlns:a16="http://schemas.microsoft.com/office/drawing/2014/main" id="{91732D97-DBD4-33D7-A980-FFD567159319}"/>
              </a:ext>
            </a:extLst>
          </p:cNvPr>
          <p:cNvSpPr txBox="1">
            <a:spLocks/>
          </p:cNvSpPr>
          <p:nvPr/>
        </p:nvSpPr>
        <p:spPr>
          <a:xfrm>
            <a:off x="1762930" y="2981326"/>
            <a:ext cx="4333070" cy="1717080"/>
          </a:xfrm>
          <a:prstGeom prst="rect">
            <a:avLst/>
          </a:prstGeom>
        </p:spPr>
        <p:txBody>
          <a:bodyPr wrap="square" lIns="80682" tIns="80682" rIns="80682" bIns="80682" anchor="ctr">
            <a:normAutofit fontScale="92500"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529"/>
              </a:spcBef>
              <a:spcAft>
                <a:spcPts val="265"/>
              </a:spcAft>
              <a:buNone/>
            </a:pPr>
            <a:r>
              <a:rPr lang="en-US" sz="1800" b="1" dirty="0">
                <a:solidFill>
                  <a:schemeClr val="accent1"/>
                </a:solidFill>
                <a:latin typeface="+mj-lt"/>
              </a:rPr>
              <a:t>Limited and constantly changing definitions for “professional programs”</a:t>
            </a:r>
          </a:p>
          <a:p>
            <a:pPr>
              <a:lnSpc>
                <a:spcPct val="110000"/>
              </a:lnSpc>
              <a:spcAft>
                <a:spcPts val="529"/>
              </a:spcAft>
            </a:pPr>
            <a:r>
              <a:rPr lang="en-US" sz="1400" dirty="0">
                <a:solidFill>
                  <a:schemeClr val="tx1"/>
                </a:solidFill>
                <a:latin typeface="+mn-lt"/>
              </a:rPr>
              <a:t>Leaves schools unsure of what limits to use for students in programs impacted by lawsuits. </a:t>
            </a:r>
          </a:p>
          <a:p>
            <a:pPr>
              <a:lnSpc>
                <a:spcPct val="110000"/>
              </a:lnSpc>
              <a:spcAft>
                <a:spcPts val="529"/>
              </a:spcAft>
            </a:pPr>
            <a:r>
              <a:rPr lang="en-US" sz="1400" dirty="0">
                <a:solidFill>
                  <a:schemeClr val="tx1"/>
                </a:solidFill>
                <a:latin typeface="+mn-lt"/>
              </a:rPr>
              <a:t>Puts students at risk for having to return loan funds</a:t>
            </a:r>
          </a:p>
        </p:txBody>
      </p:sp>
      <p:sp>
        <p:nvSpPr>
          <p:cNvPr id="54" name="Inhaltsplatzhalter 4">
            <a:extLst>
              <a:ext uri="{FF2B5EF4-FFF2-40B4-BE49-F238E27FC236}">
                <a16:creationId xmlns:a16="http://schemas.microsoft.com/office/drawing/2014/main" id="{93AF643D-AC0A-F1B1-6876-CB8D6B8C342E}"/>
              </a:ext>
            </a:extLst>
          </p:cNvPr>
          <p:cNvSpPr txBox="1">
            <a:spLocks/>
          </p:cNvSpPr>
          <p:nvPr/>
        </p:nvSpPr>
        <p:spPr>
          <a:xfrm>
            <a:off x="1762930" y="4812842"/>
            <a:ext cx="4111373" cy="1256336"/>
          </a:xfrm>
          <a:prstGeom prst="rect">
            <a:avLst/>
          </a:prstGeom>
        </p:spPr>
        <p:txBody>
          <a:bodyPr wrap="square" lIns="80682" tIns="80682" rIns="80682" bIns="80682" anchor="ctr">
            <a:norm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529"/>
              </a:spcBef>
              <a:spcAft>
                <a:spcPts val="265"/>
              </a:spcAft>
              <a:buNone/>
            </a:pPr>
            <a:r>
              <a:rPr lang="en-US" sz="1800" b="1" dirty="0">
                <a:solidFill>
                  <a:schemeClr val="accent1"/>
                </a:solidFill>
                <a:latin typeface="+mj-lt"/>
              </a:rPr>
              <a:t>Inclusion of Grad PLUS in lifetime limits will change what federal loans some students can borrow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BC4A4D6-B6FB-4DBA-1347-2767BDD85236}"/>
              </a:ext>
            </a:extLst>
          </p:cNvPr>
          <p:cNvGrpSpPr/>
          <p:nvPr/>
        </p:nvGrpSpPr>
        <p:grpSpPr>
          <a:xfrm>
            <a:off x="801203" y="1973680"/>
            <a:ext cx="762562" cy="762562"/>
            <a:chOff x="1284288" y="13619163"/>
            <a:chExt cx="955675" cy="955675"/>
          </a:xfrm>
        </p:grpSpPr>
        <p:sp>
          <p:nvSpPr>
            <p:cNvPr id="56" name="Oval 114">
              <a:extLst>
                <a:ext uri="{FF2B5EF4-FFF2-40B4-BE49-F238E27FC236}">
                  <a16:creationId xmlns:a16="http://schemas.microsoft.com/office/drawing/2014/main" id="{DBDCE37B-6A03-5695-E98C-DD8C653C18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4288" y="13619163"/>
              <a:ext cx="955675" cy="9556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7" name="Freeform 498">
              <a:extLst>
                <a:ext uri="{FF2B5EF4-FFF2-40B4-BE49-F238E27FC236}">
                  <a16:creationId xmlns:a16="http://schemas.microsoft.com/office/drawing/2014/main" id="{B7A83430-D7C2-B160-94D2-18E825660B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0213" y="13752513"/>
              <a:ext cx="127000" cy="77788"/>
            </a:xfrm>
            <a:custGeom>
              <a:avLst/>
              <a:gdLst>
                <a:gd name="T0" fmla="*/ 6 w 32"/>
                <a:gd name="T1" fmla="*/ 20 h 20"/>
                <a:gd name="T2" fmla="*/ 6 w 32"/>
                <a:gd name="T3" fmla="*/ 10 h 20"/>
                <a:gd name="T4" fmla="*/ 2 w 32"/>
                <a:gd name="T5" fmla="*/ 10 h 20"/>
                <a:gd name="T6" fmla="*/ 0 w 32"/>
                <a:gd name="T7" fmla="*/ 7 h 20"/>
                <a:gd name="T8" fmla="*/ 0 w 32"/>
                <a:gd name="T9" fmla="*/ 3 h 20"/>
                <a:gd name="T10" fmla="*/ 2 w 32"/>
                <a:gd name="T11" fmla="*/ 0 h 20"/>
                <a:gd name="T12" fmla="*/ 29 w 32"/>
                <a:gd name="T13" fmla="*/ 0 h 20"/>
                <a:gd name="T14" fmla="*/ 32 w 32"/>
                <a:gd name="T15" fmla="*/ 3 h 20"/>
                <a:gd name="T16" fmla="*/ 32 w 32"/>
                <a:gd name="T17" fmla="*/ 7 h 20"/>
                <a:gd name="T18" fmla="*/ 29 w 32"/>
                <a:gd name="T19" fmla="*/ 10 h 20"/>
                <a:gd name="T20" fmla="*/ 26 w 32"/>
                <a:gd name="T21" fmla="*/ 10 h 20"/>
                <a:gd name="T22" fmla="*/ 26 w 32"/>
                <a:gd name="T2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20">
                  <a:moveTo>
                    <a:pt x="6" y="20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0"/>
                    <a:pt x="0" y="9"/>
                    <a:pt x="0" y="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0" y="0"/>
                    <a:pt x="32" y="1"/>
                    <a:pt x="32" y="3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9"/>
                    <a:pt x="30" y="10"/>
                    <a:pt x="29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20"/>
                    <a:pt x="26" y="20"/>
                    <a:pt x="26" y="20"/>
                  </a:cubicBez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499">
              <a:extLst>
                <a:ext uri="{FF2B5EF4-FFF2-40B4-BE49-F238E27FC236}">
                  <a16:creationId xmlns:a16="http://schemas.microsoft.com/office/drawing/2014/main" id="{51CCB708-D886-4C52-461A-B39CBD89ED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075" y="13830300"/>
              <a:ext cx="550863" cy="550863"/>
            </a:xfrm>
            <a:prstGeom prst="ellipse">
              <a:avLst/>
            </a:pr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00">
              <a:extLst>
                <a:ext uri="{FF2B5EF4-FFF2-40B4-BE49-F238E27FC236}">
                  <a16:creationId xmlns:a16="http://schemas.microsoft.com/office/drawing/2014/main" id="{969EEE8F-DB83-775B-44BF-BCABC25494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5750" y="13898563"/>
              <a:ext cx="412750" cy="412750"/>
            </a:xfrm>
            <a:prstGeom prst="ellipse">
              <a:avLst/>
            </a:pr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01">
              <a:extLst>
                <a:ext uri="{FF2B5EF4-FFF2-40B4-BE49-F238E27FC236}">
                  <a16:creationId xmlns:a16="http://schemas.microsoft.com/office/drawing/2014/main" id="{BCB18CF5-C9BA-C57F-AD42-2B832024B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788" y="14063663"/>
              <a:ext cx="133350" cy="66675"/>
            </a:xfrm>
            <a:custGeom>
              <a:avLst/>
              <a:gdLst>
                <a:gd name="T0" fmla="*/ 6 w 34"/>
                <a:gd name="T1" fmla="*/ 2 h 17"/>
                <a:gd name="T2" fmla="*/ 1 w 34"/>
                <a:gd name="T3" fmla="*/ 11 h 17"/>
                <a:gd name="T4" fmla="*/ 10 w 34"/>
                <a:gd name="T5" fmla="*/ 16 h 17"/>
                <a:gd name="T6" fmla="*/ 34 w 34"/>
                <a:gd name="T7" fmla="*/ 1 h 17"/>
                <a:gd name="T8" fmla="*/ 6 w 34"/>
                <a:gd name="T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7">
                  <a:moveTo>
                    <a:pt x="6" y="2"/>
                  </a:moveTo>
                  <a:cubicBezTo>
                    <a:pt x="2" y="3"/>
                    <a:pt x="0" y="7"/>
                    <a:pt x="1" y="11"/>
                  </a:cubicBezTo>
                  <a:cubicBezTo>
                    <a:pt x="2" y="15"/>
                    <a:pt x="6" y="17"/>
                    <a:pt x="10" y="16"/>
                  </a:cubicBezTo>
                  <a:cubicBezTo>
                    <a:pt x="14" y="14"/>
                    <a:pt x="34" y="1"/>
                    <a:pt x="34" y="1"/>
                  </a:cubicBezTo>
                  <a:cubicBezTo>
                    <a:pt x="34" y="1"/>
                    <a:pt x="10" y="0"/>
                    <a:pt x="6" y="2"/>
                  </a:cubicBez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02">
              <a:extLst>
                <a:ext uri="{FF2B5EF4-FFF2-40B4-BE49-F238E27FC236}">
                  <a16:creationId xmlns:a16="http://schemas.microsoft.com/office/drawing/2014/main" id="{28737F60-7844-4D32-5612-818FEE3BF69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3713" y="13936663"/>
              <a:ext cx="0" cy="20638"/>
            </a:xfrm>
            <a:custGeom>
              <a:avLst/>
              <a:gdLst>
                <a:gd name="T0" fmla="*/ 0 h 13"/>
                <a:gd name="T1" fmla="*/ 13 h 13"/>
                <a:gd name="T2" fmla="*/ 0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3">
                  <a:moveTo>
                    <a:pt x="0" y="0"/>
                  </a:moveTo>
                  <a:lnTo>
                    <a:pt x="0" y="1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03">
              <a:extLst>
                <a:ext uri="{FF2B5EF4-FFF2-40B4-BE49-F238E27FC236}">
                  <a16:creationId xmlns:a16="http://schemas.microsoft.com/office/drawing/2014/main" id="{05FA8526-F9B1-AC4C-66D4-EDD71A846C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3713" y="14252575"/>
              <a:ext cx="0" cy="22225"/>
            </a:xfrm>
            <a:custGeom>
              <a:avLst/>
              <a:gdLst>
                <a:gd name="T0" fmla="*/ 0 h 14"/>
                <a:gd name="T1" fmla="*/ 14 h 14"/>
                <a:gd name="T2" fmla="*/ 0 h 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4">
                  <a:moveTo>
                    <a:pt x="0" y="0"/>
                  </a:moveTo>
                  <a:lnTo>
                    <a:pt x="0" y="1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504">
              <a:extLst>
                <a:ext uri="{FF2B5EF4-FFF2-40B4-BE49-F238E27FC236}">
                  <a16:creationId xmlns:a16="http://schemas.microsoft.com/office/drawing/2014/main" id="{66FF00EA-2072-2944-D955-4F9CB0FA91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5438" y="14106525"/>
              <a:ext cx="22225" cy="0"/>
            </a:xfrm>
            <a:custGeom>
              <a:avLst/>
              <a:gdLst>
                <a:gd name="T0" fmla="*/ 0 w 14"/>
                <a:gd name="T1" fmla="*/ 14 w 14"/>
                <a:gd name="T2" fmla="*/ 0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4">
                  <a:moveTo>
                    <a:pt x="0" y="0"/>
                  </a:moveTo>
                  <a:lnTo>
                    <a:pt x="1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505">
              <a:extLst>
                <a:ext uri="{FF2B5EF4-FFF2-40B4-BE49-F238E27FC236}">
                  <a16:creationId xmlns:a16="http://schemas.microsoft.com/office/drawing/2014/main" id="{3D5F50A1-7DD1-A0C9-EDB6-47261A80A7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9763" y="14106525"/>
              <a:ext cx="23813" cy="0"/>
            </a:xfrm>
            <a:custGeom>
              <a:avLst/>
              <a:gdLst>
                <a:gd name="T0" fmla="*/ 0 w 15"/>
                <a:gd name="T1" fmla="*/ 15 w 15"/>
                <a:gd name="T2" fmla="*/ 0 w 1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5">
                  <a:moveTo>
                    <a:pt x="0" y="0"/>
                  </a:move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506">
              <a:extLst>
                <a:ext uri="{FF2B5EF4-FFF2-40B4-BE49-F238E27FC236}">
                  <a16:creationId xmlns:a16="http://schemas.microsoft.com/office/drawing/2014/main" id="{7E70F141-B15E-2B9A-C6EE-BCC0442809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6900" y="13984288"/>
              <a:ext cx="14288" cy="15875"/>
            </a:xfrm>
            <a:custGeom>
              <a:avLst/>
              <a:gdLst>
                <a:gd name="T0" fmla="*/ 9 w 9"/>
                <a:gd name="T1" fmla="*/ 0 h 10"/>
                <a:gd name="T2" fmla="*/ 0 w 9"/>
                <a:gd name="T3" fmla="*/ 10 h 10"/>
                <a:gd name="T4" fmla="*/ 9 w 9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9" y="0"/>
                  </a:moveTo>
                  <a:lnTo>
                    <a:pt x="0" y="10"/>
                  </a:lnTo>
                  <a:lnTo>
                    <a:pt x="9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507">
              <a:extLst>
                <a:ext uri="{FF2B5EF4-FFF2-40B4-BE49-F238E27FC236}">
                  <a16:creationId xmlns:a16="http://schemas.microsoft.com/office/drawing/2014/main" id="{09B02B23-6AD7-A428-D3D3-DB4390911D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1475" y="14208125"/>
              <a:ext cx="15875" cy="15875"/>
            </a:xfrm>
            <a:custGeom>
              <a:avLst/>
              <a:gdLst>
                <a:gd name="T0" fmla="*/ 10 w 10"/>
                <a:gd name="T1" fmla="*/ 0 h 10"/>
                <a:gd name="T2" fmla="*/ 0 w 10"/>
                <a:gd name="T3" fmla="*/ 10 h 10"/>
                <a:gd name="T4" fmla="*/ 10 w 10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0">
                  <a:moveTo>
                    <a:pt x="10" y="0"/>
                  </a:moveTo>
                  <a:lnTo>
                    <a:pt x="0" y="10"/>
                  </a:lnTo>
                  <a:lnTo>
                    <a:pt x="1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508">
              <a:extLst>
                <a:ext uri="{FF2B5EF4-FFF2-40B4-BE49-F238E27FC236}">
                  <a16:creationId xmlns:a16="http://schemas.microsoft.com/office/drawing/2014/main" id="{79A9F2D6-C6AE-1EE1-FECD-40AE0B3739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1475" y="13984288"/>
              <a:ext cx="15875" cy="15875"/>
            </a:xfrm>
            <a:custGeom>
              <a:avLst/>
              <a:gdLst>
                <a:gd name="T0" fmla="*/ 0 w 10"/>
                <a:gd name="T1" fmla="*/ 0 h 10"/>
                <a:gd name="T2" fmla="*/ 10 w 10"/>
                <a:gd name="T3" fmla="*/ 10 h 10"/>
                <a:gd name="T4" fmla="*/ 0 w 10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0">
                  <a:moveTo>
                    <a:pt x="0" y="0"/>
                  </a:moveTo>
                  <a:lnTo>
                    <a:pt x="10" y="1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509">
              <a:extLst>
                <a:ext uri="{FF2B5EF4-FFF2-40B4-BE49-F238E27FC236}">
                  <a16:creationId xmlns:a16="http://schemas.microsoft.com/office/drawing/2014/main" id="{293F8594-41C5-172B-667F-5095FE67B8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6900" y="14208125"/>
              <a:ext cx="14288" cy="15875"/>
            </a:xfrm>
            <a:custGeom>
              <a:avLst/>
              <a:gdLst>
                <a:gd name="T0" fmla="*/ 0 w 9"/>
                <a:gd name="T1" fmla="*/ 0 h 10"/>
                <a:gd name="T2" fmla="*/ 9 w 9"/>
                <a:gd name="T3" fmla="*/ 10 h 10"/>
                <a:gd name="T4" fmla="*/ 0 w 9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0" y="0"/>
                  </a:moveTo>
                  <a:lnTo>
                    <a:pt x="9" y="1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6B695704-A517-21A4-AC04-7B464D037EF2}"/>
              </a:ext>
            </a:extLst>
          </p:cNvPr>
          <p:cNvGrpSpPr/>
          <p:nvPr/>
        </p:nvGrpSpPr>
        <p:grpSpPr>
          <a:xfrm>
            <a:off x="801203" y="3386730"/>
            <a:ext cx="762562" cy="762562"/>
            <a:chOff x="1284288" y="13619163"/>
            <a:chExt cx="955675" cy="955675"/>
          </a:xfrm>
        </p:grpSpPr>
        <p:sp>
          <p:nvSpPr>
            <p:cNvPr id="71" name="Oval 114">
              <a:extLst>
                <a:ext uri="{FF2B5EF4-FFF2-40B4-BE49-F238E27FC236}">
                  <a16:creationId xmlns:a16="http://schemas.microsoft.com/office/drawing/2014/main" id="{61B118AD-F8E9-B919-ECA7-91DDF56641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4288" y="13619163"/>
              <a:ext cx="955675" cy="9556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2" name="Freeform 498">
              <a:extLst>
                <a:ext uri="{FF2B5EF4-FFF2-40B4-BE49-F238E27FC236}">
                  <a16:creationId xmlns:a16="http://schemas.microsoft.com/office/drawing/2014/main" id="{7EDB5006-04A8-A46C-ECAE-DE62D490F0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0213" y="13752513"/>
              <a:ext cx="127000" cy="77788"/>
            </a:xfrm>
            <a:custGeom>
              <a:avLst/>
              <a:gdLst>
                <a:gd name="T0" fmla="*/ 6 w 32"/>
                <a:gd name="T1" fmla="*/ 20 h 20"/>
                <a:gd name="T2" fmla="*/ 6 w 32"/>
                <a:gd name="T3" fmla="*/ 10 h 20"/>
                <a:gd name="T4" fmla="*/ 2 w 32"/>
                <a:gd name="T5" fmla="*/ 10 h 20"/>
                <a:gd name="T6" fmla="*/ 0 w 32"/>
                <a:gd name="T7" fmla="*/ 7 h 20"/>
                <a:gd name="T8" fmla="*/ 0 w 32"/>
                <a:gd name="T9" fmla="*/ 3 h 20"/>
                <a:gd name="T10" fmla="*/ 2 w 32"/>
                <a:gd name="T11" fmla="*/ 0 h 20"/>
                <a:gd name="T12" fmla="*/ 29 w 32"/>
                <a:gd name="T13" fmla="*/ 0 h 20"/>
                <a:gd name="T14" fmla="*/ 32 w 32"/>
                <a:gd name="T15" fmla="*/ 3 h 20"/>
                <a:gd name="T16" fmla="*/ 32 w 32"/>
                <a:gd name="T17" fmla="*/ 7 h 20"/>
                <a:gd name="T18" fmla="*/ 29 w 32"/>
                <a:gd name="T19" fmla="*/ 10 h 20"/>
                <a:gd name="T20" fmla="*/ 26 w 32"/>
                <a:gd name="T21" fmla="*/ 10 h 20"/>
                <a:gd name="T22" fmla="*/ 26 w 32"/>
                <a:gd name="T2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20">
                  <a:moveTo>
                    <a:pt x="6" y="20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0"/>
                    <a:pt x="0" y="9"/>
                    <a:pt x="0" y="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0" y="0"/>
                    <a:pt x="32" y="1"/>
                    <a:pt x="32" y="3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9"/>
                    <a:pt x="30" y="10"/>
                    <a:pt x="29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20"/>
                    <a:pt x="26" y="20"/>
                    <a:pt x="26" y="20"/>
                  </a:cubicBez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499">
              <a:extLst>
                <a:ext uri="{FF2B5EF4-FFF2-40B4-BE49-F238E27FC236}">
                  <a16:creationId xmlns:a16="http://schemas.microsoft.com/office/drawing/2014/main" id="{B6DA3F1E-07B8-0827-2833-6FB3AEF656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075" y="13830300"/>
              <a:ext cx="550863" cy="550863"/>
            </a:xfrm>
            <a:prstGeom prst="ellipse">
              <a:avLst/>
            </a:pr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500">
              <a:extLst>
                <a:ext uri="{FF2B5EF4-FFF2-40B4-BE49-F238E27FC236}">
                  <a16:creationId xmlns:a16="http://schemas.microsoft.com/office/drawing/2014/main" id="{26CEEB7A-4A15-DFE4-9889-0C00F7A63C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5750" y="13898563"/>
              <a:ext cx="412750" cy="412750"/>
            </a:xfrm>
            <a:prstGeom prst="ellipse">
              <a:avLst/>
            </a:pr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501">
              <a:extLst>
                <a:ext uri="{FF2B5EF4-FFF2-40B4-BE49-F238E27FC236}">
                  <a16:creationId xmlns:a16="http://schemas.microsoft.com/office/drawing/2014/main" id="{9705148B-58BE-FC14-F799-C197055BB6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788" y="14063663"/>
              <a:ext cx="133350" cy="66675"/>
            </a:xfrm>
            <a:custGeom>
              <a:avLst/>
              <a:gdLst>
                <a:gd name="T0" fmla="*/ 6 w 34"/>
                <a:gd name="T1" fmla="*/ 2 h 17"/>
                <a:gd name="T2" fmla="*/ 1 w 34"/>
                <a:gd name="T3" fmla="*/ 11 h 17"/>
                <a:gd name="T4" fmla="*/ 10 w 34"/>
                <a:gd name="T5" fmla="*/ 16 h 17"/>
                <a:gd name="T6" fmla="*/ 34 w 34"/>
                <a:gd name="T7" fmla="*/ 1 h 17"/>
                <a:gd name="T8" fmla="*/ 6 w 34"/>
                <a:gd name="T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7">
                  <a:moveTo>
                    <a:pt x="6" y="2"/>
                  </a:moveTo>
                  <a:cubicBezTo>
                    <a:pt x="2" y="3"/>
                    <a:pt x="0" y="7"/>
                    <a:pt x="1" y="11"/>
                  </a:cubicBezTo>
                  <a:cubicBezTo>
                    <a:pt x="2" y="15"/>
                    <a:pt x="6" y="17"/>
                    <a:pt x="10" y="16"/>
                  </a:cubicBezTo>
                  <a:cubicBezTo>
                    <a:pt x="14" y="14"/>
                    <a:pt x="34" y="1"/>
                    <a:pt x="34" y="1"/>
                  </a:cubicBezTo>
                  <a:cubicBezTo>
                    <a:pt x="34" y="1"/>
                    <a:pt x="10" y="0"/>
                    <a:pt x="6" y="2"/>
                  </a:cubicBez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502">
              <a:extLst>
                <a:ext uri="{FF2B5EF4-FFF2-40B4-BE49-F238E27FC236}">
                  <a16:creationId xmlns:a16="http://schemas.microsoft.com/office/drawing/2014/main" id="{BD8CAB4F-7F7B-D872-9B4B-0D1E44FEBB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3713" y="13936663"/>
              <a:ext cx="0" cy="20638"/>
            </a:xfrm>
            <a:custGeom>
              <a:avLst/>
              <a:gdLst>
                <a:gd name="T0" fmla="*/ 0 h 13"/>
                <a:gd name="T1" fmla="*/ 13 h 13"/>
                <a:gd name="T2" fmla="*/ 0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3">
                  <a:moveTo>
                    <a:pt x="0" y="0"/>
                  </a:moveTo>
                  <a:lnTo>
                    <a:pt x="0" y="1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503">
              <a:extLst>
                <a:ext uri="{FF2B5EF4-FFF2-40B4-BE49-F238E27FC236}">
                  <a16:creationId xmlns:a16="http://schemas.microsoft.com/office/drawing/2014/main" id="{2F08E496-6C54-A0EB-4F4B-800E295CD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3713" y="14252575"/>
              <a:ext cx="0" cy="22225"/>
            </a:xfrm>
            <a:custGeom>
              <a:avLst/>
              <a:gdLst>
                <a:gd name="T0" fmla="*/ 0 h 14"/>
                <a:gd name="T1" fmla="*/ 14 h 14"/>
                <a:gd name="T2" fmla="*/ 0 h 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4">
                  <a:moveTo>
                    <a:pt x="0" y="0"/>
                  </a:moveTo>
                  <a:lnTo>
                    <a:pt x="0" y="1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504">
              <a:extLst>
                <a:ext uri="{FF2B5EF4-FFF2-40B4-BE49-F238E27FC236}">
                  <a16:creationId xmlns:a16="http://schemas.microsoft.com/office/drawing/2014/main" id="{18954E6B-7775-DE5B-42F0-98286C0707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5438" y="14106525"/>
              <a:ext cx="22225" cy="0"/>
            </a:xfrm>
            <a:custGeom>
              <a:avLst/>
              <a:gdLst>
                <a:gd name="T0" fmla="*/ 0 w 14"/>
                <a:gd name="T1" fmla="*/ 14 w 14"/>
                <a:gd name="T2" fmla="*/ 0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4">
                  <a:moveTo>
                    <a:pt x="0" y="0"/>
                  </a:moveTo>
                  <a:lnTo>
                    <a:pt x="1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505">
              <a:extLst>
                <a:ext uri="{FF2B5EF4-FFF2-40B4-BE49-F238E27FC236}">
                  <a16:creationId xmlns:a16="http://schemas.microsoft.com/office/drawing/2014/main" id="{23C01D5F-E9D4-F724-F0DF-01771161F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9763" y="14106525"/>
              <a:ext cx="23813" cy="0"/>
            </a:xfrm>
            <a:custGeom>
              <a:avLst/>
              <a:gdLst>
                <a:gd name="T0" fmla="*/ 0 w 15"/>
                <a:gd name="T1" fmla="*/ 15 w 15"/>
                <a:gd name="T2" fmla="*/ 0 w 1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5">
                  <a:moveTo>
                    <a:pt x="0" y="0"/>
                  </a:move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506">
              <a:extLst>
                <a:ext uri="{FF2B5EF4-FFF2-40B4-BE49-F238E27FC236}">
                  <a16:creationId xmlns:a16="http://schemas.microsoft.com/office/drawing/2014/main" id="{345CDD6E-8287-44F6-9081-C40D86C99A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6900" y="13984288"/>
              <a:ext cx="14288" cy="15875"/>
            </a:xfrm>
            <a:custGeom>
              <a:avLst/>
              <a:gdLst>
                <a:gd name="T0" fmla="*/ 9 w 9"/>
                <a:gd name="T1" fmla="*/ 0 h 10"/>
                <a:gd name="T2" fmla="*/ 0 w 9"/>
                <a:gd name="T3" fmla="*/ 10 h 10"/>
                <a:gd name="T4" fmla="*/ 9 w 9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9" y="0"/>
                  </a:moveTo>
                  <a:lnTo>
                    <a:pt x="0" y="10"/>
                  </a:lnTo>
                  <a:lnTo>
                    <a:pt x="9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507">
              <a:extLst>
                <a:ext uri="{FF2B5EF4-FFF2-40B4-BE49-F238E27FC236}">
                  <a16:creationId xmlns:a16="http://schemas.microsoft.com/office/drawing/2014/main" id="{8785C1FD-480E-D332-1AFD-614BCB2E11A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1475" y="14208125"/>
              <a:ext cx="15875" cy="15875"/>
            </a:xfrm>
            <a:custGeom>
              <a:avLst/>
              <a:gdLst>
                <a:gd name="T0" fmla="*/ 10 w 10"/>
                <a:gd name="T1" fmla="*/ 0 h 10"/>
                <a:gd name="T2" fmla="*/ 0 w 10"/>
                <a:gd name="T3" fmla="*/ 10 h 10"/>
                <a:gd name="T4" fmla="*/ 10 w 10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0">
                  <a:moveTo>
                    <a:pt x="10" y="0"/>
                  </a:moveTo>
                  <a:lnTo>
                    <a:pt x="0" y="10"/>
                  </a:lnTo>
                  <a:lnTo>
                    <a:pt x="1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508">
              <a:extLst>
                <a:ext uri="{FF2B5EF4-FFF2-40B4-BE49-F238E27FC236}">
                  <a16:creationId xmlns:a16="http://schemas.microsoft.com/office/drawing/2014/main" id="{4536D13E-6EFE-353D-32E4-3C4C979654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1475" y="13984288"/>
              <a:ext cx="15875" cy="15875"/>
            </a:xfrm>
            <a:custGeom>
              <a:avLst/>
              <a:gdLst>
                <a:gd name="T0" fmla="*/ 0 w 10"/>
                <a:gd name="T1" fmla="*/ 0 h 10"/>
                <a:gd name="T2" fmla="*/ 10 w 10"/>
                <a:gd name="T3" fmla="*/ 10 h 10"/>
                <a:gd name="T4" fmla="*/ 0 w 10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0">
                  <a:moveTo>
                    <a:pt x="0" y="0"/>
                  </a:moveTo>
                  <a:lnTo>
                    <a:pt x="10" y="1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509">
              <a:extLst>
                <a:ext uri="{FF2B5EF4-FFF2-40B4-BE49-F238E27FC236}">
                  <a16:creationId xmlns:a16="http://schemas.microsoft.com/office/drawing/2014/main" id="{4B31C106-63E2-EDEB-D59D-646C9E5891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6900" y="14208125"/>
              <a:ext cx="14288" cy="15875"/>
            </a:xfrm>
            <a:custGeom>
              <a:avLst/>
              <a:gdLst>
                <a:gd name="T0" fmla="*/ 0 w 9"/>
                <a:gd name="T1" fmla="*/ 0 h 10"/>
                <a:gd name="T2" fmla="*/ 9 w 9"/>
                <a:gd name="T3" fmla="*/ 10 h 10"/>
                <a:gd name="T4" fmla="*/ 0 w 9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0" y="0"/>
                  </a:moveTo>
                  <a:lnTo>
                    <a:pt x="9" y="1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41237375-4396-CDFC-1E64-444066ECEE3B}"/>
              </a:ext>
            </a:extLst>
          </p:cNvPr>
          <p:cNvGrpSpPr/>
          <p:nvPr/>
        </p:nvGrpSpPr>
        <p:grpSpPr>
          <a:xfrm>
            <a:off x="801203" y="5033128"/>
            <a:ext cx="762562" cy="762562"/>
            <a:chOff x="1284288" y="13619163"/>
            <a:chExt cx="955675" cy="955675"/>
          </a:xfrm>
        </p:grpSpPr>
        <p:sp>
          <p:nvSpPr>
            <p:cNvPr id="86" name="Oval 114">
              <a:extLst>
                <a:ext uri="{FF2B5EF4-FFF2-40B4-BE49-F238E27FC236}">
                  <a16:creationId xmlns:a16="http://schemas.microsoft.com/office/drawing/2014/main" id="{F14642B2-4C39-97BC-85F4-43C5BE0C78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4288" y="13619163"/>
              <a:ext cx="955675" cy="9556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" name="Freeform 498">
              <a:extLst>
                <a:ext uri="{FF2B5EF4-FFF2-40B4-BE49-F238E27FC236}">
                  <a16:creationId xmlns:a16="http://schemas.microsoft.com/office/drawing/2014/main" id="{4D2B4EDD-0E2E-3EED-E965-F5D9F6C467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0213" y="13752513"/>
              <a:ext cx="127000" cy="77788"/>
            </a:xfrm>
            <a:custGeom>
              <a:avLst/>
              <a:gdLst>
                <a:gd name="T0" fmla="*/ 6 w 32"/>
                <a:gd name="T1" fmla="*/ 20 h 20"/>
                <a:gd name="T2" fmla="*/ 6 w 32"/>
                <a:gd name="T3" fmla="*/ 10 h 20"/>
                <a:gd name="T4" fmla="*/ 2 w 32"/>
                <a:gd name="T5" fmla="*/ 10 h 20"/>
                <a:gd name="T6" fmla="*/ 0 w 32"/>
                <a:gd name="T7" fmla="*/ 7 h 20"/>
                <a:gd name="T8" fmla="*/ 0 w 32"/>
                <a:gd name="T9" fmla="*/ 3 h 20"/>
                <a:gd name="T10" fmla="*/ 2 w 32"/>
                <a:gd name="T11" fmla="*/ 0 h 20"/>
                <a:gd name="T12" fmla="*/ 29 w 32"/>
                <a:gd name="T13" fmla="*/ 0 h 20"/>
                <a:gd name="T14" fmla="*/ 32 w 32"/>
                <a:gd name="T15" fmla="*/ 3 h 20"/>
                <a:gd name="T16" fmla="*/ 32 w 32"/>
                <a:gd name="T17" fmla="*/ 7 h 20"/>
                <a:gd name="T18" fmla="*/ 29 w 32"/>
                <a:gd name="T19" fmla="*/ 10 h 20"/>
                <a:gd name="T20" fmla="*/ 26 w 32"/>
                <a:gd name="T21" fmla="*/ 10 h 20"/>
                <a:gd name="T22" fmla="*/ 26 w 32"/>
                <a:gd name="T2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20">
                  <a:moveTo>
                    <a:pt x="6" y="20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0"/>
                    <a:pt x="0" y="9"/>
                    <a:pt x="0" y="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0" y="0"/>
                    <a:pt x="32" y="1"/>
                    <a:pt x="32" y="3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9"/>
                    <a:pt x="30" y="10"/>
                    <a:pt x="29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20"/>
                    <a:pt x="26" y="20"/>
                    <a:pt x="26" y="20"/>
                  </a:cubicBez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Oval 499">
              <a:extLst>
                <a:ext uri="{FF2B5EF4-FFF2-40B4-BE49-F238E27FC236}">
                  <a16:creationId xmlns:a16="http://schemas.microsoft.com/office/drawing/2014/main" id="{C0520C29-739E-6736-C9E3-4B00B76AE6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075" y="13830300"/>
              <a:ext cx="550863" cy="550863"/>
            </a:xfrm>
            <a:prstGeom prst="ellipse">
              <a:avLst/>
            </a:pr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Oval 500">
              <a:extLst>
                <a:ext uri="{FF2B5EF4-FFF2-40B4-BE49-F238E27FC236}">
                  <a16:creationId xmlns:a16="http://schemas.microsoft.com/office/drawing/2014/main" id="{C2DBB684-4048-4782-1DEC-F302580C10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5750" y="13898563"/>
              <a:ext cx="412750" cy="412750"/>
            </a:xfrm>
            <a:prstGeom prst="ellipse">
              <a:avLst/>
            </a:pr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501">
              <a:extLst>
                <a:ext uri="{FF2B5EF4-FFF2-40B4-BE49-F238E27FC236}">
                  <a16:creationId xmlns:a16="http://schemas.microsoft.com/office/drawing/2014/main" id="{572A234D-907E-56DD-6612-2190A6917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788" y="14063663"/>
              <a:ext cx="133350" cy="66675"/>
            </a:xfrm>
            <a:custGeom>
              <a:avLst/>
              <a:gdLst>
                <a:gd name="T0" fmla="*/ 6 w 34"/>
                <a:gd name="T1" fmla="*/ 2 h 17"/>
                <a:gd name="T2" fmla="*/ 1 w 34"/>
                <a:gd name="T3" fmla="*/ 11 h 17"/>
                <a:gd name="T4" fmla="*/ 10 w 34"/>
                <a:gd name="T5" fmla="*/ 16 h 17"/>
                <a:gd name="T6" fmla="*/ 34 w 34"/>
                <a:gd name="T7" fmla="*/ 1 h 17"/>
                <a:gd name="T8" fmla="*/ 6 w 34"/>
                <a:gd name="T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7">
                  <a:moveTo>
                    <a:pt x="6" y="2"/>
                  </a:moveTo>
                  <a:cubicBezTo>
                    <a:pt x="2" y="3"/>
                    <a:pt x="0" y="7"/>
                    <a:pt x="1" y="11"/>
                  </a:cubicBezTo>
                  <a:cubicBezTo>
                    <a:pt x="2" y="15"/>
                    <a:pt x="6" y="17"/>
                    <a:pt x="10" y="16"/>
                  </a:cubicBezTo>
                  <a:cubicBezTo>
                    <a:pt x="14" y="14"/>
                    <a:pt x="34" y="1"/>
                    <a:pt x="34" y="1"/>
                  </a:cubicBezTo>
                  <a:cubicBezTo>
                    <a:pt x="34" y="1"/>
                    <a:pt x="10" y="0"/>
                    <a:pt x="6" y="2"/>
                  </a:cubicBez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502">
              <a:extLst>
                <a:ext uri="{FF2B5EF4-FFF2-40B4-BE49-F238E27FC236}">
                  <a16:creationId xmlns:a16="http://schemas.microsoft.com/office/drawing/2014/main" id="{06CE00CC-F713-93F3-0CD1-759B46E8D21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3713" y="13936663"/>
              <a:ext cx="0" cy="20638"/>
            </a:xfrm>
            <a:custGeom>
              <a:avLst/>
              <a:gdLst>
                <a:gd name="T0" fmla="*/ 0 h 13"/>
                <a:gd name="T1" fmla="*/ 13 h 13"/>
                <a:gd name="T2" fmla="*/ 0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3">
                  <a:moveTo>
                    <a:pt x="0" y="0"/>
                  </a:moveTo>
                  <a:lnTo>
                    <a:pt x="0" y="1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503">
              <a:extLst>
                <a:ext uri="{FF2B5EF4-FFF2-40B4-BE49-F238E27FC236}">
                  <a16:creationId xmlns:a16="http://schemas.microsoft.com/office/drawing/2014/main" id="{88A8923F-F0DB-B746-167E-E383E4E02E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3713" y="14252575"/>
              <a:ext cx="0" cy="22225"/>
            </a:xfrm>
            <a:custGeom>
              <a:avLst/>
              <a:gdLst>
                <a:gd name="T0" fmla="*/ 0 h 14"/>
                <a:gd name="T1" fmla="*/ 14 h 14"/>
                <a:gd name="T2" fmla="*/ 0 h 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4">
                  <a:moveTo>
                    <a:pt x="0" y="0"/>
                  </a:moveTo>
                  <a:lnTo>
                    <a:pt x="0" y="1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504">
              <a:extLst>
                <a:ext uri="{FF2B5EF4-FFF2-40B4-BE49-F238E27FC236}">
                  <a16:creationId xmlns:a16="http://schemas.microsoft.com/office/drawing/2014/main" id="{107EE1FA-D931-A775-2B3E-341D278335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5438" y="14106525"/>
              <a:ext cx="22225" cy="0"/>
            </a:xfrm>
            <a:custGeom>
              <a:avLst/>
              <a:gdLst>
                <a:gd name="T0" fmla="*/ 0 w 14"/>
                <a:gd name="T1" fmla="*/ 14 w 14"/>
                <a:gd name="T2" fmla="*/ 0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4">
                  <a:moveTo>
                    <a:pt x="0" y="0"/>
                  </a:moveTo>
                  <a:lnTo>
                    <a:pt x="1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505">
              <a:extLst>
                <a:ext uri="{FF2B5EF4-FFF2-40B4-BE49-F238E27FC236}">
                  <a16:creationId xmlns:a16="http://schemas.microsoft.com/office/drawing/2014/main" id="{AC0E016B-E1E8-19E9-875E-E2ED2B6D1E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9763" y="14106525"/>
              <a:ext cx="23813" cy="0"/>
            </a:xfrm>
            <a:custGeom>
              <a:avLst/>
              <a:gdLst>
                <a:gd name="T0" fmla="*/ 0 w 15"/>
                <a:gd name="T1" fmla="*/ 15 w 15"/>
                <a:gd name="T2" fmla="*/ 0 w 1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5">
                  <a:moveTo>
                    <a:pt x="0" y="0"/>
                  </a:move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506">
              <a:extLst>
                <a:ext uri="{FF2B5EF4-FFF2-40B4-BE49-F238E27FC236}">
                  <a16:creationId xmlns:a16="http://schemas.microsoft.com/office/drawing/2014/main" id="{BED45459-B1F9-B2EF-64D9-4FF85E07B7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6900" y="13984288"/>
              <a:ext cx="14288" cy="15875"/>
            </a:xfrm>
            <a:custGeom>
              <a:avLst/>
              <a:gdLst>
                <a:gd name="T0" fmla="*/ 9 w 9"/>
                <a:gd name="T1" fmla="*/ 0 h 10"/>
                <a:gd name="T2" fmla="*/ 0 w 9"/>
                <a:gd name="T3" fmla="*/ 10 h 10"/>
                <a:gd name="T4" fmla="*/ 9 w 9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9" y="0"/>
                  </a:moveTo>
                  <a:lnTo>
                    <a:pt x="0" y="10"/>
                  </a:lnTo>
                  <a:lnTo>
                    <a:pt x="9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507">
              <a:extLst>
                <a:ext uri="{FF2B5EF4-FFF2-40B4-BE49-F238E27FC236}">
                  <a16:creationId xmlns:a16="http://schemas.microsoft.com/office/drawing/2014/main" id="{A91584AF-7A8C-56FC-F0B5-52A0D3B46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1475" y="14208125"/>
              <a:ext cx="15875" cy="15875"/>
            </a:xfrm>
            <a:custGeom>
              <a:avLst/>
              <a:gdLst>
                <a:gd name="T0" fmla="*/ 10 w 10"/>
                <a:gd name="T1" fmla="*/ 0 h 10"/>
                <a:gd name="T2" fmla="*/ 0 w 10"/>
                <a:gd name="T3" fmla="*/ 10 h 10"/>
                <a:gd name="T4" fmla="*/ 10 w 10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0">
                  <a:moveTo>
                    <a:pt x="10" y="0"/>
                  </a:moveTo>
                  <a:lnTo>
                    <a:pt x="0" y="10"/>
                  </a:lnTo>
                  <a:lnTo>
                    <a:pt x="1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508">
              <a:extLst>
                <a:ext uri="{FF2B5EF4-FFF2-40B4-BE49-F238E27FC236}">
                  <a16:creationId xmlns:a16="http://schemas.microsoft.com/office/drawing/2014/main" id="{C3996188-7156-7E9D-7F3C-3DFA0D25FB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1475" y="13984288"/>
              <a:ext cx="15875" cy="15875"/>
            </a:xfrm>
            <a:custGeom>
              <a:avLst/>
              <a:gdLst>
                <a:gd name="T0" fmla="*/ 0 w 10"/>
                <a:gd name="T1" fmla="*/ 0 h 10"/>
                <a:gd name="T2" fmla="*/ 10 w 10"/>
                <a:gd name="T3" fmla="*/ 10 h 10"/>
                <a:gd name="T4" fmla="*/ 0 w 10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0">
                  <a:moveTo>
                    <a:pt x="0" y="0"/>
                  </a:moveTo>
                  <a:lnTo>
                    <a:pt x="10" y="1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509">
              <a:extLst>
                <a:ext uri="{FF2B5EF4-FFF2-40B4-BE49-F238E27FC236}">
                  <a16:creationId xmlns:a16="http://schemas.microsoft.com/office/drawing/2014/main" id="{59E6B8EE-4212-EB2C-429D-C9FFE7F480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6900" y="14208125"/>
              <a:ext cx="14288" cy="15875"/>
            </a:xfrm>
            <a:custGeom>
              <a:avLst/>
              <a:gdLst>
                <a:gd name="T0" fmla="*/ 0 w 9"/>
                <a:gd name="T1" fmla="*/ 0 h 10"/>
                <a:gd name="T2" fmla="*/ 9 w 9"/>
                <a:gd name="T3" fmla="*/ 10 h 10"/>
                <a:gd name="T4" fmla="*/ 0 w 9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0" y="0"/>
                  </a:moveTo>
                  <a:lnTo>
                    <a:pt x="9" y="1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02F6DF97-FF46-195E-310E-72267AA1F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3175" y="1500762"/>
            <a:ext cx="5912313" cy="487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56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73233-A9F7-C177-0D82-C1BB17790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9DE807B-D976-7A03-0208-3101CAE9ED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C561D1F-BAE9-3028-7FC3-9B787CEE31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New limit on Parent PLUS – annual and aggregate</a:t>
            </a:r>
          </a:p>
          <a:p>
            <a:pPr lvl="1"/>
            <a:r>
              <a:rPr lang="en-US" sz="2800" dirty="0"/>
              <a:t>Maximum of $20,000 annually per year per dependent student</a:t>
            </a:r>
          </a:p>
          <a:p>
            <a:pPr lvl="1"/>
            <a:r>
              <a:rPr lang="en-US" sz="2800" dirty="0"/>
              <a:t>Aggregate limit of $65,000 per dependent student</a:t>
            </a:r>
          </a:p>
          <a:p>
            <a:pPr lvl="1"/>
            <a:endParaRPr lang="en-US" sz="2800" b="1" dirty="0"/>
          </a:p>
          <a:p>
            <a:r>
              <a:rPr lang="en-US" sz="3200" b="1" dirty="0"/>
              <a:t>Same Limited Exception provision applies</a:t>
            </a:r>
            <a:endParaRPr lang="en-US" sz="32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34C0778-1331-1494-7A7F-0FAEB82A1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Federal Loan Eligibility – Parent PLUS</a:t>
            </a: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D78D32-DC4D-69A7-3310-2A3FCBF5482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60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BBE4D-9FFB-ECCC-EE28-910EE986C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28F478-56BF-E12E-CAAD-84A9DBB1E0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E74B04F-2B0F-9A21-5E46-974234D4246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5541" y="1292305"/>
            <a:ext cx="10986859" cy="4550711"/>
          </a:xfrm>
        </p:spPr>
        <p:txBody>
          <a:bodyPr>
            <a:normAutofit lnSpcReduction="10000"/>
          </a:bodyPr>
          <a:lstStyle/>
          <a:p>
            <a:r>
              <a:rPr lang="en-US" sz="3200" b="1" dirty="0"/>
              <a:t>No major updates to this regulation</a:t>
            </a:r>
          </a:p>
          <a:p>
            <a:pPr marL="0" indent="0">
              <a:buNone/>
            </a:pPr>
            <a:endParaRPr lang="en-US" sz="3200" b="1" dirty="0"/>
          </a:p>
          <a:p>
            <a:r>
              <a:rPr lang="en-US" sz="3200" b="1" dirty="0"/>
              <a:t>Parents of first-time borrowers for this year must consider how much is needed annually and in aggregate</a:t>
            </a:r>
          </a:p>
          <a:p>
            <a:pPr marL="0" indent="0">
              <a:buNone/>
            </a:pPr>
            <a:endParaRPr lang="en-US" sz="3200" b="1" dirty="0"/>
          </a:p>
          <a:p>
            <a:r>
              <a:rPr lang="en-US" sz="2800" b="1" dirty="0"/>
              <a:t>Private loan market may be better option for some families</a:t>
            </a:r>
          </a:p>
          <a:p>
            <a:pPr lvl="1"/>
            <a:r>
              <a:rPr lang="en-US" sz="2800" dirty="0"/>
              <a:t>Preferred Lender Lists will be important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622C268-1980-18EB-0A7D-43335B774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Update and Impact – PLUS Changes</a:t>
            </a: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F75C4B-FC15-2264-770D-2965B932A1B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077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251FA-30C2-D169-6069-C267C9846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13C9459-A521-9377-FF38-D42CBBDA3F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376B707-4DEE-1D94-0C2B-E2313D7E113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5541" y="1292305"/>
            <a:ext cx="10986859" cy="4550711"/>
          </a:xfrm>
        </p:spPr>
        <p:txBody>
          <a:bodyPr>
            <a:normAutofit fontScale="92500" lnSpcReduction="10000"/>
          </a:bodyPr>
          <a:lstStyle/>
          <a:p>
            <a:r>
              <a:rPr lang="en-US" sz="3200" b="1" dirty="0"/>
              <a:t>The aggregate amount of $65,000 does not allow a student to borrow the maximum each year for a standard 4-year program</a:t>
            </a:r>
          </a:p>
          <a:p>
            <a:pPr lvl="1"/>
            <a:r>
              <a:rPr lang="en-US" sz="2800" dirty="0"/>
              <a:t>Concern about students starting with PLUS and then needing to switch to private</a:t>
            </a:r>
          </a:p>
          <a:p>
            <a:pPr lvl="2"/>
            <a:r>
              <a:rPr lang="en-US" sz="2800" dirty="0"/>
              <a:t>Already borrowed PLUS debt will be factored into private loan approval and interest rate</a:t>
            </a:r>
          </a:p>
          <a:p>
            <a:pPr marL="687388" lvl="2" indent="0">
              <a:buNone/>
            </a:pPr>
            <a:endParaRPr lang="en-US" sz="2800" dirty="0"/>
          </a:p>
          <a:p>
            <a:r>
              <a:rPr lang="en-US" sz="3200" b="1" dirty="0"/>
              <a:t>College and University communication with parents about limits will be critical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50F62FE-6315-5CAA-0A7A-78E60650E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Update and Impact – PLUS Changes</a:t>
            </a: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83F65A-622A-CA52-4848-7D6D0784B80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18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7BE17-2004-3D82-D309-4CA0635EF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A2D580-F6FF-96E2-B2CF-2A48EA9E6E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D4B80C3-D59B-D33A-FD2E-6A221A29C00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5146" y="1575769"/>
            <a:ext cx="10986859" cy="4550711"/>
          </a:xfrm>
        </p:spPr>
        <p:txBody>
          <a:bodyPr>
            <a:normAutofit lnSpcReduction="10000"/>
          </a:bodyPr>
          <a:lstStyle/>
          <a:p>
            <a:r>
              <a:rPr lang="en-US" sz="2800" b="1" dirty="0"/>
              <a:t>New rules for prorating loan amounts for students enrolled less than full-time</a:t>
            </a:r>
          </a:p>
          <a:p>
            <a:pPr lvl="1"/>
            <a:r>
              <a:rPr lang="en-US" sz="2400" dirty="0"/>
              <a:t>Schedule of Reductions (SOR)</a:t>
            </a:r>
          </a:p>
          <a:p>
            <a:pPr marL="687388" lvl="2" indent="0">
              <a:buNone/>
            </a:pPr>
            <a:endParaRPr lang="en-US" sz="2400" dirty="0"/>
          </a:p>
          <a:p>
            <a:r>
              <a:rPr lang="en-US" sz="2800" b="1" dirty="0"/>
              <a:t>Previously</a:t>
            </a:r>
          </a:p>
          <a:p>
            <a:pPr lvl="1"/>
            <a:r>
              <a:rPr lang="en-US" sz="2400" dirty="0"/>
              <a:t>Students registered half-time or more, and were not graduating in less than an academic year, could have full annual limits</a:t>
            </a:r>
          </a:p>
          <a:p>
            <a:pPr lvl="1"/>
            <a:r>
              <a:rPr lang="en-US" sz="2400" dirty="0"/>
              <a:t>If only attending a portion of academic year then graduating, a calculation was completed of # hours enrolled divided by 24</a:t>
            </a:r>
          </a:p>
          <a:p>
            <a:pPr lvl="2"/>
            <a:r>
              <a:rPr lang="en-US" sz="2400" dirty="0"/>
              <a:t>Referred to as Historic Loan Proration (HLP)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17A6583-B056-D72A-2B0A-1BE702483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Federal Loan Eligibility – Part-Time</a:t>
            </a: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151005-1075-9D08-449A-ED78CC4AF43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83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0277548A-3825-1C48-86E9-B86A6613796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5542" y="1535419"/>
            <a:ext cx="11161030" cy="44148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New Rules</a:t>
            </a:r>
          </a:p>
          <a:p>
            <a:r>
              <a:rPr lang="en-US" sz="2400" dirty="0">
                <a:solidFill>
                  <a:schemeClr val="accent1"/>
                </a:solidFill>
              </a:rPr>
              <a:t>Loans for students enrolled less than full-time for the academic year must be recalculated</a:t>
            </a:r>
          </a:p>
          <a:p>
            <a:pPr>
              <a:spcBef>
                <a:spcPts val="2200"/>
              </a:spcBef>
            </a:pPr>
            <a:r>
              <a:rPr lang="en-US" sz="2400" dirty="0">
                <a:solidFill>
                  <a:schemeClr val="accent1"/>
                </a:solidFill>
              </a:rPr>
              <a:t>Mandatory terms are included in denominator. Total hours enrolled in numerator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7E450921-DEE9-7841-97E3-14A944E83A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95541" y="4389120"/>
            <a:ext cx="10880179" cy="1866768"/>
          </a:xfrm>
          <a:gradFill>
            <a:gsLst>
              <a:gs pos="0">
                <a:schemeClr val="accent2"/>
              </a:gs>
              <a:gs pos="46000">
                <a:srgbClr val="027DBF"/>
              </a:gs>
              <a:gs pos="100000">
                <a:srgbClr val="027DBF"/>
              </a:gs>
            </a:gsLst>
            <a:path path="circle">
              <a:fillToRect l="50000" t="130000" r="50000" b="-30000"/>
            </a:path>
          </a:gradFill>
        </p:spPr>
        <p:txBody>
          <a:bodyPr/>
          <a:lstStyle/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89DF0B1-7AC0-6A45-A333-43FD12A55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41" y="533400"/>
            <a:ext cx="10986859" cy="576648"/>
          </a:xfrm>
        </p:spPr>
        <p:txBody>
          <a:bodyPr/>
          <a:lstStyle/>
          <a:p>
            <a:r>
              <a:rPr lang="en-US" dirty="0"/>
              <a:t>Federal Loan Eligibility – Part-Time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59272B3-6047-6C43-91B0-271AA1A5EDD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350DC588-9733-C24C-9402-FABC9F3110B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49A7B1-476A-D1A4-6DD7-D0C188B82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147" y="4628976"/>
            <a:ext cx="10083658" cy="139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55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E0F2E-AFAF-8354-C273-12F30D376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7B2831-B018-1A98-9A42-8013C47694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C8C6A2C-4B43-8D29-6A47-FA34458CFF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5146" y="1575769"/>
            <a:ext cx="10986859" cy="4550711"/>
          </a:xfrm>
        </p:spPr>
        <p:txBody>
          <a:bodyPr>
            <a:normAutofit/>
          </a:bodyPr>
          <a:lstStyle/>
          <a:p>
            <a:r>
              <a:rPr lang="en-US" sz="2800" b="1" dirty="0"/>
              <a:t>There are no Limited Exceptions for this provision. Applies to ALL students immediately</a:t>
            </a:r>
          </a:p>
          <a:p>
            <a:endParaRPr lang="en-US" sz="2400" dirty="0"/>
          </a:p>
          <a:p>
            <a:r>
              <a:rPr lang="en-US" sz="2800" b="1" dirty="0"/>
              <a:t>For schools with many student enrolled part-time this has added considerable work to aid packaging</a:t>
            </a:r>
          </a:p>
          <a:p>
            <a:endParaRPr lang="en-US" sz="2800" b="1" dirty="0"/>
          </a:p>
          <a:p>
            <a:r>
              <a:rPr lang="en-US" sz="2800" b="1" dirty="0"/>
              <a:t>Limits how much loan eligibility a student </a:t>
            </a:r>
            <a:r>
              <a:rPr lang="en-US" sz="2800" b="1"/>
              <a:t>has annually</a:t>
            </a:r>
            <a:endParaRPr lang="en-US" sz="2800" b="1" dirty="0"/>
          </a:p>
          <a:p>
            <a:pPr marL="0" indent="0">
              <a:buNone/>
            </a:pPr>
            <a:endParaRPr lang="en-US" sz="2800" b="1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7A3E656-D817-4FF1-D153-6E2C6C4E6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Update and Impact - Loan Eligibility – Part-Time</a:t>
            </a: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02253C-BA4B-945F-1D24-A40E972B527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235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3CC45-310C-3BAF-1C4F-F66B60432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0BCB6F2-DDC5-896D-4C94-9E7D2DF8E7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3AFE3B5-36A1-9311-33D4-D266F40FC0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5146" y="1575769"/>
            <a:ext cx="10986859" cy="4550711"/>
          </a:xfrm>
        </p:spPr>
        <p:txBody>
          <a:bodyPr>
            <a:normAutofit/>
          </a:bodyPr>
          <a:lstStyle/>
          <a:p>
            <a:r>
              <a:rPr lang="en-US" sz="2800" b="1" dirty="0"/>
              <a:t>ED released FAQ guidance about SOR on August 7, 2026</a:t>
            </a:r>
          </a:p>
          <a:p>
            <a:pPr lvl="1"/>
            <a:r>
              <a:rPr lang="en-US" sz="2600" dirty="0"/>
              <a:t>Clarified that SOR does not need to be performed for students with Historic Loan Proration</a:t>
            </a:r>
          </a:p>
          <a:p>
            <a:pPr lvl="2"/>
            <a:r>
              <a:rPr lang="en-US" sz="2600" dirty="0"/>
              <a:t>Prevents a double proration</a:t>
            </a:r>
          </a:p>
          <a:p>
            <a:pPr lvl="1"/>
            <a:r>
              <a:rPr lang="en-US" sz="2600" dirty="0"/>
              <a:t>Offers additional guidance on subscription based programs</a:t>
            </a:r>
          </a:p>
          <a:p>
            <a:pPr lvl="1"/>
            <a:r>
              <a:rPr lang="en-US" sz="2600" dirty="0"/>
              <a:t>Addresses changes in COD</a:t>
            </a:r>
          </a:p>
          <a:p>
            <a:pPr lvl="1"/>
            <a:r>
              <a:rPr lang="en-US" sz="2600" dirty="0"/>
              <a:t>Clarifies flexibility to not use substantially equal disbursements</a:t>
            </a:r>
          </a:p>
          <a:p>
            <a:pPr lvl="1"/>
            <a:r>
              <a:rPr lang="en-US" sz="2600" dirty="0"/>
              <a:t>Provides guidance on addressing enrollment changes after a student’s loan is disbursed</a:t>
            </a:r>
          </a:p>
          <a:p>
            <a:pPr lvl="1"/>
            <a:endParaRPr lang="en-US" sz="22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0EAD2A6-D708-EE6D-C6C5-212ED65C5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Update and Impact - Loan Eligibility – Part-Time</a:t>
            </a: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0F913E-DB81-1F44-3A3C-599A0648967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31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44849-F708-5674-5DB8-59433B690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B5D51AC-1657-938F-2310-38CAC56D9F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64231" y="2067347"/>
            <a:ext cx="5427435" cy="4257254"/>
          </a:xfrm>
        </p:spPr>
        <p:txBody>
          <a:bodyPr>
            <a:normAutofit/>
          </a:bodyPr>
          <a:lstStyle/>
          <a:p>
            <a:r>
              <a:rPr lang="en-US" sz="1800" b="1" dirty="0">
                <a:solidFill>
                  <a:schemeClr val="accent1"/>
                </a:solidFill>
              </a:rPr>
              <a:t>Students must have a SAI of 14790 or less to qualify for Pell</a:t>
            </a:r>
          </a:p>
          <a:p>
            <a:pPr lvl="1"/>
            <a:r>
              <a:rPr lang="en-US" sz="1600" b="1" dirty="0">
                <a:solidFill>
                  <a:schemeClr val="accent1"/>
                </a:solidFill>
              </a:rPr>
              <a:t>Began with 26-27 FAFSA</a:t>
            </a:r>
          </a:p>
          <a:p>
            <a:pPr>
              <a:spcBef>
                <a:spcPts val="2200"/>
              </a:spcBef>
            </a:pPr>
            <a:r>
              <a:rPr lang="en-US" sz="1800" b="1" dirty="0">
                <a:solidFill>
                  <a:schemeClr val="accent1"/>
                </a:solidFill>
              </a:rPr>
              <a:t>Foreign income now included in AGI to determine Pell</a:t>
            </a:r>
          </a:p>
          <a:p>
            <a:pPr>
              <a:spcBef>
                <a:spcPts val="2200"/>
              </a:spcBef>
            </a:pPr>
            <a:r>
              <a:rPr lang="en-US" sz="1800" b="1" dirty="0">
                <a:solidFill>
                  <a:schemeClr val="accent1"/>
                </a:solidFill>
              </a:rPr>
              <a:t>Students fully covered by non-federal grants and scholarships no longer qualify for Pell if COA is covered</a:t>
            </a:r>
          </a:p>
          <a:p>
            <a:pPr lvl="1">
              <a:spcBef>
                <a:spcPts val="2200"/>
              </a:spcBef>
            </a:pPr>
            <a:r>
              <a:rPr lang="en-US" sz="1600" b="1" dirty="0">
                <a:solidFill>
                  <a:schemeClr val="accent1"/>
                </a:solidFill>
              </a:rPr>
              <a:t>Schools can reduce non-federal aid to preserve Pell eligibility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4A2D1912-DC6F-8292-DBD2-22E7A05968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95541" y="1413859"/>
            <a:ext cx="5267325" cy="4842029"/>
          </a:xfrm>
          <a:gradFill>
            <a:gsLst>
              <a:gs pos="0">
                <a:schemeClr val="accent2"/>
              </a:gs>
              <a:gs pos="46000">
                <a:srgbClr val="027DBF"/>
              </a:gs>
              <a:gs pos="100000">
                <a:srgbClr val="027DBF"/>
              </a:gs>
            </a:gsLst>
            <a:path path="circle">
              <a:fillToRect l="50000" t="130000" r="50000" b="-30000"/>
            </a:path>
          </a:gradFill>
        </p:spPr>
        <p:txBody>
          <a:bodyPr/>
          <a:lstStyle/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340AFCC-DBAF-6101-0061-7DC4CD1A9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41" y="533400"/>
            <a:ext cx="10986859" cy="576648"/>
          </a:xfrm>
        </p:spPr>
        <p:txBody>
          <a:bodyPr/>
          <a:lstStyle/>
          <a:p>
            <a:r>
              <a:rPr lang="en-US" dirty="0"/>
              <a:t>Pell Changes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AC6EF9B-8500-0FFE-031D-FE074A7BBF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879F449-4B63-8460-970E-9A6B6A02EB96}"/>
              </a:ext>
            </a:extLst>
          </p:cNvPr>
          <p:cNvSpPr txBox="1"/>
          <p:nvPr/>
        </p:nvSpPr>
        <p:spPr>
          <a:xfrm>
            <a:off x="6277142" y="1588399"/>
            <a:ext cx="5414524" cy="584775"/>
          </a:xfrm>
          <a:prstGeom prst="rect">
            <a:avLst/>
          </a:prstGeom>
          <a:noFill/>
        </p:spPr>
        <p:txBody>
          <a:bodyPr wrap="none" rtlCol="0">
            <a:normAutofit/>
          </a:bodyPr>
          <a:lstStyle/>
          <a:p>
            <a:r>
              <a:rPr lang="en-US" sz="3200" b="1" dirty="0">
                <a:solidFill>
                  <a:schemeClr val="accent1"/>
                </a:solidFill>
                <a:latin typeface="+mj-lt"/>
              </a:rPr>
              <a:t>Reduced Pell Eligibility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DDD8835-4025-D591-0CA1-55182DB24412}"/>
              </a:ext>
            </a:extLst>
          </p:cNvPr>
          <p:cNvSpPr txBox="1"/>
          <p:nvPr/>
        </p:nvSpPr>
        <p:spPr>
          <a:xfrm>
            <a:off x="877002" y="1541251"/>
            <a:ext cx="4668775" cy="4479538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Workforce Pell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Expanded Pell grant to short-term, career-focused programs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Cannot be brand new program – must be approved by state governor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First workforce Pell program was approved in early August 2026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Iowa Central </a:t>
            </a:r>
            <a:r>
              <a:rPr lang="en-US" sz="2000" dirty="0" err="1">
                <a:solidFill>
                  <a:schemeClr val="bg1"/>
                </a:solidFill>
              </a:rPr>
              <a:t>Communicty</a:t>
            </a:r>
            <a:r>
              <a:rPr lang="en-US" sz="2000" dirty="0">
                <a:solidFill>
                  <a:schemeClr val="bg1"/>
                </a:solidFill>
              </a:rPr>
              <a:t> College – Emergency Medical Technician program – 14 weeks</a:t>
            </a:r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AD2F1C5B-BFC4-7543-D519-9576B81B547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59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5EE8-A876-34E2-9448-1E333F2EA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FD3C1-020B-DC3E-6AFE-1BE5299AA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Federal Loan Repayment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8BB229-7B4F-F6E9-F224-8479DC73137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5541" y="1335862"/>
            <a:ext cx="10986859" cy="449631"/>
          </a:xfrm>
        </p:spPr>
        <p:txBody>
          <a:bodyPr>
            <a:normAutofit/>
          </a:bodyPr>
          <a:lstStyle/>
          <a:p>
            <a:r>
              <a:rPr lang="en-US" sz="2000" dirty="0"/>
              <a:t>New plans apply to borrowers with new loans made on or after July 1,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B66A3A-44A3-28A0-B03F-2E710547CA3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11124805" y="6324600"/>
            <a:ext cx="457200" cy="53340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5E76E0-7555-DF46-8D1D-E44CF309909A}" type="slidenum">
              <a:rPr lang="en-US" smtClean="0"/>
              <a:pPr/>
              <a:t>17</a:t>
            </a:fld>
            <a:endParaRPr lang="en-US" dirty="0"/>
          </a:p>
        </p:txBody>
      </p:sp>
      <p:graphicFrame>
        <p:nvGraphicFramePr>
          <p:cNvPr id="6" name="Table 7">
            <a:extLst>
              <a:ext uri="{FF2B5EF4-FFF2-40B4-BE49-F238E27FC236}">
                <a16:creationId xmlns:a16="http://schemas.microsoft.com/office/drawing/2014/main" id="{65129991-DE2A-9FE3-0523-D17F95950A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2168250"/>
              </p:ext>
            </p:extLst>
          </p:nvPr>
        </p:nvGraphicFramePr>
        <p:xfrm>
          <a:off x="693921" y="2587394"/>
          <a:ext cx="10888479" cy="30787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9493">
                  <a:extLst>
                    <a:ext uri="{9D8B030D-6E8A-4147-A177-3AD203B41FA5}">
                      <a16:colId xmlns:a16="http://schemas.microsoft.com/office/drawing/2014/main" val="2490795518"/>
                    </a:ext>
                  </a:extLst>
                </a:gridCol>
                <a:gridCol w="3629493">
                  <a:extLst>
                    <a:ext uri="{9D8B030D-6E8A-4147-A177-3AD203B41FA5}">
                      <a16:colId xmlns:a16="http://schemas.microsoft.com/office/drawing/2014/main" val="2092815381"/>
                    </a:ext>
                  </a:extLst>
                </a:gridCol>
                <a:gridCol w="3629493">
                  <a:extLst>
                    <a:ext uri="{9D8B030D-6E8A-4147-A177-3AD203B41FA5}">
                      <a16:colId xmlns:a16="http://schemas.microsoft.com/office/drawing/2014/main" val="1560179826"/>
                    </a:ext>
                  </a:extLst>
                </a:gridCol>
              </a:tblGrid>
              <a:tr h="70131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B="9144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Current/Old Rules</a:t>
                      </a:r>
                    </a:p>
                  </a:txBody>
                  <a:tcPr marB="9144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New OB3 Rules</a:t>
                      </a:r>
                    </a:p>
                  </a:txBody>
                  <a:tcPr marB="91440" anchor="b"/>
                </a:tc>
                <a:extLst>
                  <a:ext uri="{0D108BD9-81ED-4DB2-BD59-A6C34878D82A}">
                    <a16:rowId xmlns:a16="http://schemas.microsoft.com/office/drawing/2014/main" val="3140018759"/>
                  </a:ext>
                </a:extLst>
              </a:tr>
              <a:tr h="566349"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Standard Repayment Plan</a:t>
                      </a: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10-year repayment term</a:t>
                      </a: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10, 15, 20 or 25 year repayment term based on total loan balance</a:t>
                      </a:r>
                    </a:p>
                  </a:txBody>
                  <a:tcPr marL="182880" marR="182880" anchor="ctr"/>
                </a:tc>
                <a:extLst>
                  <a:ext uri="{0D108BD9-81ED-4DB2-BD59-A6C34878D82A}">
                    <a16:rowId xmlns:a16="http://schemas.microsoft.com/office/drawing/2014/main" val="2363532251"/>
                  </a:ext>
                </a:extLst>
              </a:tr>
              <a:tr h="5663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Income-Driven Repayment Plan</a:t>
                      </a: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Income-Contingent (ICR) Plan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Income-Based Repayment (IBR) Plan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Pay As You Earn (PAYE) Repayment Plan</a:t>
                      </a:r>
                    </a:p>
                  </a:txBody>
                  <a:tcPr marL="182880" marR="18288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Repayment Assistance Plan (RAP)</a:t>
                      </a:r>
                    </a:p>
                  </a:txBody>
                  <a:tcPr marL="182880" marR="182880" anchor="ctr"/>
                </a:tc>
                <a:extLst>
                  <a:ext uri="{0D108BD9-81ED-4DB2-BD59-A6C34878D82A}">
                    <a16:rowId xmlns:a16="http://schemas.microsoft.com/office/drawing/2014/main" val="3473149754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0348FCCE-02D3-807B-29F2-CCCE7A2E357A}"/>
              </a:ext>
            </a:extLst>
          </p:cNvPr>
          <p:cNvGrpSpPr/>
          <p:nvPr/>
        </p:nvGrpSpPr>
        <p:grpSpPr>
          <a:xfrm>
            <a:off x="5701283" y="1970157"/>
            <a:ext cx="873754" cy="852239"/>
            <a:chOff x="1284288" y="13619163"/>
            <a:chExt cx="955675" cy="955675"/>
          </a:xfrm>
        </p:grpSpPr>
        <p:sp>
          <p:nvSpPr>
            <p:cNvPr id="8" name="Oval 114">
              <a:extLst>
                <a:ext uri="{FF2B5EF4-FFF2-40B4-BE49-F238E27FC236}">
                  <a16:creationId xmlns:a16="http://schemas.microsoft.com/office/drawing/2014/main" id="{6595B558-4B31-FD3E-2328-F525ABC174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4288" y="13619163"/>
              <a:ext cx="955675" cy="9556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498">
              <a:extLst>
                <a:ext uri="{FF2B5EF4-FFF2-40B4-BE49-F238E27FC236}">
                  <a16:creationId xmlns:a16="http://schemas.microsoft.com/office/drawing/2014/main" id="{79D384B7-6848-9FB0-DA85-0C00DB959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0213" y="13752513"/>
              <a:ext cx="127000" cy="77788"/>
            </a:xfrm>
            <a:custGeom>
              <a:avLst/>
              <a:gdLst>
                <a:gd name="T0" fmla="*/ 6 w 32"/>
                <a:gd name="T1" fmla="*/ 20 h 20"/>
                <a:gd name="T2" fmla="*/ 6 w 32"/>
                <a:gd name="T3" fmla="*/ 10 h 20"/>
                <a:gd name="T4" fmla="*/ 2 w 32"/>
                <a:gd name="T5" fmla="*/ 10 h 20"/>
                <a:gd name="T6" fmla="*/ 0 w 32"/>
                <a:gd name="T7" fmla="*/ 7 h 20"/>
                <a:gd name="T8" fmla="*/ 0 w 32"/>
                <a:gd name="T9" fmla="*/ 3 h 20"/>
                <a:gd name="T10" fmla="*/ 2 w 32"/>
                <a:gd name="T11" fmla="*/ 0 h 20"/>
                <a:gd name="T12" fmla="*/ 29 w 32"/>
                <a:gd name="T13" fmla="*/ 0 h 20"/>
                <a:gd name="T14" fmla="*/ 32 w 32"/>
                <a:gd name="T15" fmla="*/ 3 h 20"/>
                <a:gd name="T16" fmla="*/ 32 w 32"/>
                <a:gd name="T17" fmla="*/ 7 h 20"/>
                <a:gd name="T18" fmla="*/ 29 w 32"/>
                <a:gd name="T19" fmla="*/ 10 h 20"/>
                <a:gd name="T20" fmla="*/ 26 w 32"/>
                <a:gd name="T21" fmla="*/ 10 h 20"/>
                <a:gd name="T22" fmla="*/ 26 w 32"/>
                <a:gd name="T2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20">
                  <a:moveTo>
                    <a:pt x="6" y="20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0"/>
                    <a:pt x="0" y="9"/>
                    <a:pt x="0" y="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0" y="0"/>
                    <a:pt x="32" y="1"/>
                    <a:pt x="32" y="3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9"/>
                    <a:pt x="30" y="10"/>
                    <a:pt x="29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20"/>
                    <a:pt x="26" y="20"/>
                    <a:pt x="26" y="20"/>
                  </a:cubicBez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499">
              <a:extLst>
                <a:ext uri="{FF2B5EF4-FFF2-40B4-BE49-F238E27FC236}">
                  <a16:creationId xmlns:a16="http://schemas.microsoft.com/office/drawing/2014/main" id="{1426A7E2-F5C5-F25F-A78C-90404DF0CC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075" y="13830300"/>
              <a:ext cx="550863" cy="550863"/>
            </a:xfrm>
            <a:prstGeom prst="ellipse">
              <a:avLst/>
            </a:pr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500">
              <a:extLst>
                <a:ext uri="{FF2B5EF4-FFF2-40B4-BE49-F238E27FC236}">
                  <a16:creationId xmlns:a16="http://schemas.microsoft.com/office/drawing/2014/main" id="{F2D202CF-D21A-53F3-26B8-8090C939BF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5750" y="13898563"/>
              <a:ext cx="412750" cy="412750"/>
            </a:xfrm>
            <a:prstGeom prst="ellipse">
              <a:avLst/>
            </a:pr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501">
              <a:extLst>
                <a:ext uri="{FF2B5EF4-FFF2-40B4-BE49-F238E27FC236}">
                  <a16:creationId xmlns:a16="http://schemas.microsoft.com/office/drawing/2014/main" id="{02271611-E23D-9EC4-F50F-4B0BD63F98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788" y="14063663"/>
              <a:ext cx="133350" cy="66675"/>
            </a:xfrm>
            <a:custGeom>
              <a:avLst/>
              <a:gdLst>
                <a:gd name="T0" fmla="*/ 6 w 34"/>
                <a:gd name="T1" fmla="*/ 2 h 17"/>
                <a:gd name="T2" fmla="*/ 1 w 34"/>
                <a:gd name="T3" fmla="*/ 11 h 17"/>
                <a:gd name="T4" fmla="*/ 10 w 34"/>
                <a:gd name="T5" fmla="*/ 16 h 17"/>
                <a:gd name="T6" fmla="*/ 34 w 34"/>
                <a:gd name="T7" fmla="*/ 1 h 17"/>
                <a:gd name="T8" fmla="*/ 6 w 34"/>
                <a:gd name="T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7">
                  <a:moveTo>
                    <a:pt x="6" y="2"/>
                  </a:moveTo>
                  <a:cubicBezTo>
                    <a:pt x="2" y="3"/>
                    <a:pt x="0" y="7"/>
                    <a:pt x="1" y="11"/>
                  </a:cubicBezTo>
                  <a:cubicBezTo>
                    <a:pt x="2" y="15"/>
                    <a:pt x="6" y="17"/>
                    <a:pt x="10" y="16"/>
                  </a:cubicBezTo>
                  <a:cubicBezTo>
                    <a:pt x="14" y="14"/>
                    <a:pt x="34" y="1"/>
                    <a:pt x="34" y="1"/>
                  </a:cubicBezTo>
                  <a:cubicBezTo>
                    <a:pt x="34" y="1"/>
                    <a:pt x="10" y="0"/>
                    <a:pt x="6" y="2"/>
                  </a:cubicBez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502">
              <a:extLst>
                <a:ext uri="{FF2B5EF4-FFF2-40B4-BE49-F238E27FC236}">
                  <a16:creationId xmlns:a16="http://schemas.microsoft.com/office/drawing/2014/main" id="{0295F11F-1377-5870-25B6-5B5DCC5EBA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3713" y="13936663"/>
              <a:ext cx="0" cy="20638"/>
            </a:xfrm>
            <a:custGeom>
              <a:avLst/>
              <a:gdLst>
                <a:gd name="T0" fmla="*/ 0 h 13"/>
                <a:gd name="T1" fmla="*/ 13 h 13"/>
                <a:gd name="T2" fmla="*/ 0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3">
                  <a:moveTo>
                    <a:pt x="0" y="0"/>
                  </a:moveTo>
                  <a:lnTo>
                    <a:pt x="0" y="1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503">
              <a:extLst>
                <a:ext uri="{FF2B5EF4-FFF2-40B4-BE49-F238E27FC236}">
                  <a16:creationId xmlns:a16="http://schemas.microsoft.com/office/drawing/2014/main" id="{8893C520-C0BE-0414-ED55-3F650AE1F98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3713" y="14252575"/>
              <a:ext cx="0" cy="22225"/>
            </a:xfrm>
            <a:custGeom>
              <a:avLst/>
              <a:gdLst>
                <a:gd name="T0" fmla="*/ 0 h 14"/>
                <a:gd name="T1" fmla="*/ 14 h 14"/>
                <a:gd name="T2" fmla="*/ 0 h 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4">
                  <a:moveTo>
                    <a:pt x="0" y="0"/>
                  </a:moveTo>
                  <a:lnTo>
                    <a:pt x="0" y="1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504">
              <a:extLst>
                <a:ext uri="{FF2B5EF4-FFF2-40B4-BE49-F238E27FC236}">
                  <a16:creationId xmlns:a16="http://schemas.microsoft.com/office/drawing/2014/main" id="{E0CB0A0A-80A7-18D1-BB0F-BBB94B7CA6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5438" y="14106525"/>
              <a:ext cx="22225" cy="0"/>
            </a:xfrm>
            <a:custGeom>
              <a:avLst/>
              <a:gdLst>
                <a:gd name="T0" fmla="*/ 0 w 14"/>
                <a:gd name="T1" fmla="*/ 14 w 14"/>
                <a:gd name="T2" fmla="*/ 0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4">
                  <a:moveTo>
                    <a:pt x="0" y="0"/>
                  </a:moveTo>
                  <a:lnTo>
                    <a:pt x="1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505">
              <a:extLst>
                <a:ext uri="{FF2B5EF4-FFF2-40B4-BE49-F238E27FC236}">
                  <a16:creationId xmlns:a16="http://schemas.microsoft.com/office/drawing/2014/main" id="{1CC80474-FA2D-1E71-5299-4C236268A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9763" y="14106525"/>
              <a:ext cx="23813" cy="0"/>
            </a:xfrm>
            <a:custGeom>
              <a:avLst/>
              <a:gdLst>
                <a:gd name="T0" fmla="*/ 0 w 15"/>
                <a:gd name="T1" fmla="*/ 15 w 15"/>
                <a:gd name="T2" fmla="*/ 0 w 1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5">
                  <a:moveTo>
                    <a:pt x="0" y="0"/>
                  </a:move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506">
              <a:extLst>
                <a:ext uri="{FF2B5EF4-FFF2-40B4-BE49-F238E27FC236}">
                  <a16:creationId xmlns:a16="http://schemas.microsoft.com/office/drawing/2014/main" id="{05287738-C49E-D8FD-B3F2-1F171124B2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6900" y="13984288"/>
              <a:ext cx="14288" cy="15875"/>
            </a:xfrm>
            <a:custGeom>
              <a:avLst/>
              <a:gdLst>
                <a:gd name="T0" fmla="*/ 9 w 9"/>
                <a:gd name="T1" fmla="*/ 0 h 10"/>
                <a:gd name="T2" fmla="*/ 0 w 9"/>
                <a:gd name="T3" fmla="*/ 10 h 10"/>
                <a:gd name="T4" fmla="*/ 9 w 9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9" y="0"/>
                  </a:moveTo>
                  <a:lnTo>
                    <a:pt x="0" y="10"/>
                  </a:lnTo>
                  <a:lnTo>
                    <a:pt x="9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507">
              <a:extLst>
                <a:ext uri="{FF2B5EF4-FFF2-40B4-BE49-F238E27FC236}">
                  <a16:creationId xmlns:a16="http://schemas.microsoft.com/office/drawing/2014/main" id="{2BFC3A81-D79C-D28E-0BA5-EFB5E6ABD8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1475" y="14208125"/>
              <a:ext cx="15875" cy="15875"/>
            </a:xfrm>
            <a:custGeom>
              <a:avLst/>
              <a:gdLst>
                <a:gd name="T0" fmla="*/ 10 w 10"/>
                <a:gd name="T1" fmla="*/ 0 h 10"/>
                <a:gd name="T2" fmla="*/ 0 w 10"/>
                <a:gd name="T3" fmla="*/ 10 h 10"/>
                <a:gd name="T4" fmla="*/ 10 w 10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0">
                  <a:moveTo>
                    <a:pt x="10" y="0"/>
                  </a:moveTo>
                  <a:lnTo>
                    <a:pt x="0" y="10"/>
                  </a:lnTo>
                  <a:lnTo>
                    <a:pt x="1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508">
              <a:extLst>
                <a:ext uri="{FF2B5EF4-FFF2-40B4-BE49-F238E27FC236}">
                  <a16:creationId xmlns:a16="http://schemas.microsoft.com/office/drawing/2014/main" id="{E9B3B795-A57E-FC4E-D274-0633BFDD8E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1475" y="13984288"/>
              <a:ext cx="15875" cy="15875"/>
            </a:xfrm>
            <a:custGeom>
              <a:avLst/>
              <a:gdLst>
                <a:gd name="T0" fmla="*/ 0 w 10"/>
                <a:gd name="T1" fmla="*/ 0 h 10"/>
                <a:gd name="T2" fmla="*/ 10 w 10"/>
                <a:gd name="T3" fmla="*/ 10 h 10"/>
                <a:gd name="T4" fmla="*/ 0 w 10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0">
                  <a:moveTo>
                    <a:pt x="0" y="0"/>
                  </a:moveTo>
                  <a:lnTo>
                    <a:pt x="10" y="1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509">
              <a:extLst>
                <a:ext uri="{FF2B5EF4-FFF2-40B4-BE49-F238E27FC236}">
                  <a16:creationId xmlns:a16="http://schemas.microsoft.com/office/drawing/2014/main" id="{973E3A51-77FB-C334-B8DD-124E1C0C3F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6900" y="14208125"/>
              <a:ext cx="14288" cy="15875"/>
            </a:xfrm>
            <a:custGeom>
              <a:avLst/>
              <a:gdLst>
                <a:gd name="T0" fmla="*/ 0 w 9"/>
                <a:gd name="T1" fmla="*/ 0 h 10"/>
                <a:gd name="T2" fmla="*/ 9 w 9"/>
                <a:gd name="T3" fmla="*/ 10 h 10"/>
                <a:gd name="T4" fmla="*/ 0 w 9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0" y="0"/>
                  </a:moveTo>
                  <a:lnTo>
                    <a:pt x="9" y="1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5D5E38E-867F-ABE0-664E-E53090B1D5A3}"/>
              </a:ext>
            </a:extLst>
          </p:cNvPr>
          <p:cNvGrpSpPr/>
          <p:nvPr/>
        </p:nvGrpSpPr>
        <p:grpSpPr>
          <a:xfrm>
            <a:off x="9327580" y="1999886"/>
            <a:ext cx="873754" cy="852239"/>
            <a:chOff x="1284288" y="13619163"/>
            <a:chExt cx="955675" cy="955675"/>
          </a:xfrm>
        </p:grpSpPr>
        <p:sp>
          <p:nvSpPr>
            <p:cNvPr id="22" name="Oval 114">
              <a:extLst>
                <a:ext uri="{FF2B5EF4-FFF2-40B4-BE49-F238E27FC236}">
                  <a16:creationId xmlns:a16="http://schemas.microsoft.com/office/drawing/2014/main" id="{EF7041CD-FCE0-2F71-4856-6ED0A37C4E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4288" y="13619163"/>
              <a:ext cx="955675" cy="9556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498">
              <a:extLst>
                <a:ext uri="{FF2B5EF4-FFF2-40B4-BE49-F238E27FC236}">
                  <a16:creationId xmlns:a16="http://schemas.microsoft.com/office/drawing/2014/main" id="{56E825AB-02EE-35A1-6A8A-59666301B6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0213" y="13752513"/>
              <a:ext cx="127000" cy="77788"/>
            </a:xfrm>
            <a:custGeom>
              <a:avLst/>
              <a:gdLst>
                <a:gd name="T0" fmla="*/ 6 w 32"/>
                <a:gd name="T1" fmla="*/ 20 h 20"/>
                <a:gd name="T2" fmla="*/ 6 w 32"/>
                <a:gd name="T3" fmla="*/ 10 h 20"/>
                <a:gd name="T4" fmla="*/ 2 w 32"/>
                <a:gd name="T5" fmla="*/ 10 h 20"/>
                <a:gd name="T6" fmla="*/ 0 w 32"/>
                <a:gd name="T7" fmla="*/ 7 h 20"/>
                <a:gd name="T8" fmla="*/ 0 w 32"/>
                <a:gd name="T9" fmla="*/ 3 h 20"/>
                <a:gd name="T10" fmla="*/ 2 w 32"/>
                <a:gd name="T11" fmla="*/ 0 h 20"/>
                <a:gd name="T12" fmla="*/ 29 w 32"/>
                <a:gd name="T13" fmla="*/ 0 h 20"/>
                <a:gd name="T14" fmla="*/ 32 w 32"/>
                <a:gd name="T15" fmla="*/ 3 h 20"/>
                <a:gd name="T16" fmla="*/ 32 w 32"/>
                <a:gd name="T17" fmla="*/ 7 h 20"/>
                <a:gd name="T18" fmla="*/ 29 w 32"/>
                <a:gd name="T19" fmla="*/ 10 h 20"/>
                <a:gd name="T20" fmla="*/ 26 w 32"/>
                <a:gd name="T21" fmla="*/ 10 h 20"/>
                <a:gd name="T22" fmla="*/ 26 w 32"/>
                <a:gd name="T2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20">
                  <a:moveTo>
                    <a:pt x="6" y="20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0"/>
                    <a:pt x="0" y="9"/>
                    <a:pt x="0" y="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0" y="0"/>
                    <a:pt x="32" y="1"/>
                    <a:pt x="32" y="3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9"/>
                    <a:pt x="30" y="10"/>
                    <a:pt x="29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20"/>
                    <a:pt x="26" y="20"/>
                    <a:pt x="26" y="20"/>
                  </a:cubicBez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499">
              <a:extLst>
                <a:ext uri="{FF2B5EF4-FFF2-40B4-BE49-F238E27FC236}">
                  <a16:creationId xmlns:a16="http://schemas.microsoft.com/office/drawing/2014/main" id="{3FED49AB-6CAC-4E9A-D2BF-917B8FE81E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075" y="13830300"/>
              <a:ext cx="550863" cy="550863"/>
            </a:xfrm>
            <a:prstGeom prst="ellipse">
              <a:avLst/>
            </a:pr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500">
              <a:extLst>
                <a:ext uri="{FF2B5EF4-FFF2-40B4-BE49-F238E27FC236}">
                  <a16:creationId xmlns:a16="http://schemas.microsoft.com/office/drawing/2014/main" id="{1863B946-4AF2-FADD-6FBD-77F774F56B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5750" y="13898563"/>
              <a:ext cx="412750" cy="412750"/>
            </a:xfrm>
            <a:prstGeom prst="ellipse">
              <a:avLst/>
            </a:pr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501">
              <a:extLst>
                <a:ext uri="{FF2B5EF4-FFF2-40B4-BE49-F238E27FC236}">
                  <a16:creationId xmlns:a16="http://schemas.microsoft.com/office/drawing/2014/main" id="{92D7C360-4866-3E22-71BB-98A5166C2C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788" y="14063663"/>
              <a:ext cx="133350" cy="66675"/>
            </a:xfrm>
            <a:custGeom>
              <a:avLst/>
              <a:gdLst>
                <a:gd name="T0" fmla="*/ 6 w 34"/>
                <a:gd name="T1" fmla="*/ 2 h 17"/>
                <a:gd name="T2" fmla="*/ 1 w 34"/>
                <a:gd name="T3" fmla="*/ 11 h 17"/>
                <a:gd name="T4" fmla="*/ 10 w 34"/>
                <a:gd name="T5" fmla="*/ 16 h 17"/>
                <a:gd name="T6" fmla="*/ 34 w 34"/>
                <a:gd name="T7" fmla="*/ 1 h 17"/>
                <a:gd name="T8" fmla="*/ 6 w 34"/>
                <a:gd name="T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7">
                  <a:moveTo>
                    <a:pt x="6" y="2"/>
                  </a:moveTo>
                  <a:cubicBezTo>
                    <a:pt x="2" y="3"/>
                    <a:pt x="0" y="7"/>
                    <a:pt x="1" y="11"/>
                  </a:cubicBezTo>
                  <a:cubicBezTo>
                    <a:pt x="2" y="15"/>
                    <a:pt x="6" y="17"/>
                    <a:pt x="10" y="16"/>
                  </a:cubicBezTo>
                  <a:cubicBezTo>
                    <a:pt x="14" y="14"/>
                    <a:pt x="34" y="1"/>
                    <a:pt x="34" y="1"/>
                  </a:cubicBezTo>
                  <a:cubicBezTo>
                    <a:pt x="34" y="1"/>
                    <a:pt x="10" y="0"/>
                    <a:pt x="6" y="2"/>
                  </a:cubicBez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502">
              <a:extLst>
                <a:ext uri="{FF2B5EF4-FFF2-40B4-BE49-F238E27FC236}">
                  <a16:creationId xmlns:a16="http://schemas.microsoft.com/office/drawing/2014/main" id="{4D832AB9-1E2B-E1B2-5F44-EB0CE1932B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3713" y="13936663"/>
              <a:ext cx="0" cy="20638"/>
            </a:xfrm>
            <a:custGeom>
              <a:avLst/>
              <a:gdLst>
                <a:gd name="T0" fmla="*/ 0 h 13"/>
                <a:gd name="T1" fmla="*/ 13 h 13"/>
                <a:gd name="T2" fmla="*/ 0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3">
                  <a:moveTo>
                    <a:pt x="0" y="0"/>
                  </a:moveTo>
                  <a:lnTo>
                    <a:pt x="0" y="1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503">
              <a:extLst>
                <a:ext uri="{FF2B5EF4-FFF2-40B4-BE49-F238E27FC236}">
                  <a16:creationId xmlns:a16="http://schemas.microsoft.com/office/drawing/2014/main" id="{7D114641-272B-C34D-CFE1-E58F056823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3713" y="14252575"/>
              <a:ext cx="0" cy="22225"/>
            </a:xfrm>
            <a:custGeom>
              <a:avLst/>
              <a:gdLst>
                <a:gd name="T0" fmla="*/ 0 h 14"/>
                <a:gd name="T1" fmla="*/ 14 h 14"/>
                <a:gd name="T2" fmla="*/ 0 h 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4">
                  <a:moveTo>
                    <a:pt x="0" y="0"/>
                  </a:moveTo>
                  <a:lnTo>
                    <a:pt x="0" y="1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504">
              <a:extLst>
                <a:ext uri="{FF2B5EF4-FFF2-40B4-BE49-F238E27FC236}">
                  <a16:creationId xmlns:a16="http://schemas.microsoft.com/office/drawing/2014/main" id="{E7342767-EEA4-C864-D66C-9B30D4F36E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5438" y="14106525"/>
              <a:ext cx="22225" cy="0"/>
            </a:xfrm>
            <a:custGeom>
              <a:avLst/>
              <a:gdLst>
                <a:gd name="T0" fmla="*/ 0 w 14"/>
                <a:gd name="T1" fmla="*/ 14 w 14"/>
                <a:gd name="T2" fmla="*/ 0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4">
                  <a:moveTo>
                    <a:pt x="0" y="0"/>
                  </a:moveTo>
                  <a:lnTo>
                    <a:pt x="1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505">
              <a:extLst>
                <a:ext uri="{FF2B5EF4-FFF2-40B4-BE49-F238E27FC236}">
                  <a16:creationId xmlns:a16="http://schemas.microsoft.com/office/drawing/2014/main" id="{05E8C597-2702-9218-9CBD-981D8521D6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9763" y="14106525"/>
              <a:ext cx="23813" cy="0"/>
            </a:xfrm>
            <a:custGeom>
              <a:avLst/>
              <a:gdLst>
                <a:gd name="T0" fmla="*/ 0 w 15"/>
                <a:gd name="T1" fmla="*/ 15 w 15"/>
                <a:gd name="T2" fmla="*/ 0 w 1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5">
                  <a:moveTo>
                    <a:pt x="0" y="0"/>
                  </a:move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506">
              <a:extLst>
                <a:ext uri="{FF2B5EF4-FFF2-40B4-BE49-F238E27FC236}">
                  <a16:creationId xmlns:a16="http://schemas.microsoft.com/office/drawing/2014/main" id="{D12AAFB2-2320-51D0-633D-850AC2D0A7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6900" y="13984288"/>
              <a:ext cx="14288" cy="15875"/>
            </a:xfrm>
            <a:custGeom>
              <a:avLst/>
              <a:gdLst>
                <a:gd name="T0" fmla="*/ 9 w 9"/>
                <a:gd name="T1" fmla="*/ 0 h 10"/>
                <a:gd name="T2" fmla="*/ 0 w 9"/>
                <a:gd name="T3" fmla="*/ 10 h 10"/>
                <a:gd name="T4" fmla="*/ 9 w 9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9" y="0"/>
                  </a:moveTo>
                  <a:lnTo>
                    <a:pt x="0" y="10"/>
                  </a:lnTo>
                  <a:lnTo>
                    <a:pt x="9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507">
              <a:extLst>
                <a:ext uri="{FF2B5EF4-FFF2-40B4-BE49-F238E27FC236}">
                  <a16:creationId xmlns:a16="http://schemas.microsoft.com/office/drawing/2014/main" id="{B915E2C5-B243-CA2A-F12B-2EF605EF93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1475" y="14208125"/>
              <a:ext cx="15875" cy="15875"/>
            </a:xfrm>
            <a:custGeom>
              <a:avLst/>
              <a:gdLst>
                <a:gd name="T0" fmla="*/ 10 w 10"/>
                <a:gd name="T1" fmla="*/ 0 h 10"/>
                <a:gd name="T2" fmla="*/ 0 w 10"/>
                <a:gd name="T3" fmla="*/ 10 h 10"/>
                <a:gd name="T4" fmla="*/ 10 w 10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0">
                  <a:moveTo>
                    <a:pt x="10" y="0"/>
                  </a:moveTo>
                  <a:lnTo>
                    <a:pt x="0" y="10"/>
                  </a:lnTo>
                  <a:lnTo>
                    <a:pt x="1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508">
              <a:extLst>
                <a:ext uri="{FF2B5EF4-FFF2-40B4-BE49-F238E27FC236}">
                  <a16:creationId xmlns:a16="http://schemas.microsoft.com/office/drawing/2014/main" id="{56A53794-6C21-CF57-BCDE-8AD757E6AF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1475" y="13984288"/>
              <a:ext cx="15875" cy="15875"/>
            </a:xfrm>
            <a:custGeom>
              <a:avLst/>
              <a:gdLst>
                <a:gd name="T0" fmla="*/ 0 w 10"/>
                <a:gd name="T1" fmla="*/ 0 h 10"/>
                <a:gd name="T2" fmla="*/ 10 w 10"/>
                <a:gd name="T3" fmla="*/ 10 h 10"/>
                <a:gd name="T4" fmla="*/ 0 w 10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0">
                  <a:moveTo>
                    <a:pt x="0" y="0"/>
                  </a:moveTo>
                  <a:lnTo>
                    <a:pt x="10" y="1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509">
              <a:extLst>
                <a:ext uri="{FF2B5EF4-FFF2-40B4-BE49-F238E27FC236}">
                  <a16:creationId xmlns:a16="http://schemas.microsoft.com/office/drawing/2014/main" id="{47DA6E98-059B-46AF-A00F-90FEB32971A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6900" y="14208125"/>
              <a:ext cx="14288" cy="15875"/>
            </a:xfrm>
            <a:custGeom>
              <a:avLst/>
              <a:gdLst>
                <a:gd name="T0" fmla="*/ 0 w 9"/>
                <a:gd name="T1" fmla="*/ 0 h 10"/>
                <a:gd name="T2" fmla="*/ 9 w 9"/>
                <a:gd name="T3" fmla="*/ 10 h 10"/>
                <a:gd name="T4" fmla="*/ 0 w 9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0" y="0"/>
                  </a:moveTo>
                  <a:lnTo>
                    <a:pt x="9" y="1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11821863-2D60-FC96-FBDB-B97E110969D7}"/>
              </a:ext>
            </a:extLst>
          </p:cNvPr>
          <p:cNvSpPr txBox="1">
            <a:spLocks/>
          </p:cNvSpPr>
          <p:nvPr/>
        </p:nvSpPr>
        <p:spPr>
          <a:xfrm>
            <a:off x="595146" y="6034224"/>
            <a:ext cx="10986859" cy="449631"/>
          </a:xfrm>
          <a:prstGeom prst="rect">
            <a:avLst/>
          </a:prstGeom>
        </p:spPr>
        <p:txBody>
          <a:bodyPr vert="horz" lIns="91440" tIns="0" rIns="91440" bIns="0" rtlCol="0" anchor="b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/>
              </a:buClr>
              <a:buFont typeface="Arial" panose="020B0604020202020204" pitchFamily="34" charset="0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81025" indent="-2381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5"/>
              </a:buClr>
              <a:buFont typeface="System Font Regular"/>
              <a:buChar char="–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25513" indent="-2381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5"/>
              </a:buClr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57300" indent="-2254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5"/>
              </a:buClr>
              <a:buFont typeface="System Font Regular"/>
              <a:buChar char="–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1788" indent="-2254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5"/>
              </a:buClr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tx1"/>
                </a:solidFill>
              </a:rPr>
              <a:t>Current income-contingent repayment plans (ICR, PAYE, SAVE) – eliminated July 1, 2028</a:t>
            </a:r>
          </a:p>
        </p:txBody>
      </p:sp>
    </p:spTree>
    <p:extLst>
      <p:ext uri="{BB962C8B-B14F-4D97-AF65-F5344CB8AC3E}">
        <p14:creationId xmlns:p14="http://schemas.microsoft.com/office/powerpoint/2010/main" val="263976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2738A-E306-E7B4-72FF-B65164330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892586-9415-F35F-A083-C785C7363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8D2163-3A49-C50A-78E5-CD013F090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Tiered </a:t>
            </a:r>
            <a:r>
              <a:rPr lang="en-US"/>
              <a:t>Standard Repayment Plan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738FA8-5763-08B1-135F-5F61AF5E7D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5" name="Inhaltsplatzhalter 4">
            <a:extLst>
              <a:ext uri="{FF2B5EF4-FFF2-40B4-BE49-F238E27FC236}">
                <a16:creationId xmlns:a16="http://schemas.microsoft.com/office/drawing/2014/main" id="{4BB3C5FB-2D7A-1ED7-ED81-770E2E537397}"/>
              </a:ext>
            </a:extLst>
          </p:cNvPr>
          <p:cNvSpPr txBox="1">
            <a:spLocks/>
          </p:cNvSpPr>
          <p:nvPr/>
        </p:nvSpPr>
        <p:spPr>
          <a:xfrm>
            <a:off x="1762930" y="1685228"/>
            <a:ext cx="4111373" cy="1256336"/>
          </a:xfrm>
          <a:prstGeom prst="rect">
            <a:avLst/>
          </a:prstGeom>
        </p:spPr>
        <p:txBody>
          <a:bodyPr wrap="square" lIns="80682" tIns="80682" rIns="80682" bIns="80682" anchor="ctr">
            <a:norm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529"/>
              </a:spcBef>
              <a:spcAft>
                <a:spcPts val="265"/>
              </a:spcAft>
              <a:buNone/>
            </a:pPr>
            <a:r>
              <a:rPr lang="en-US" sz="1800" b="1" dirty="0">
                <a:solidFill>
                  <a:schemeClr val="accent1"/>
                </a:solidFill>
                <a:latin typeface="+mj-lt"/>
              </a:rPr>
              <a:t>The total time allowed for repayment will be determined by the total loan balance</a:t>
            </a:r>
          </a:p>
        </p:txBody>
      </p:sp>
      <p:sp>
        <p:nvSpPr>
          <p:cNvPr id="32" name="Inhaltsplatzhalter 4">
            <a:extLst>
              <a:ext uri="{FF2B5EF4-FFF2-40B4-BE49-F238E27FC236}">
                <a16:creationId xmlns:a16="http://schemas.microsoft.com/office/drawing/2014/main" id="{79A33FFC-24CF-E1AE-B133-A6B059EDFB4A}"/>
              </a:ext>
            </a:extLst>
          </p:cNvPr>
          <p:cNvSpPr txBox="1">
            <a:spLocks/>
          </p:cNvSpPr>
          <p:nvPr/>
        </p:nvSpPr>
        <p:spPr>
          <a:xfrm>
            <a:off x="1762930" y="3098278"/>
            <a:ext cx="4111373" cy="1256336"/>
          </a:xfrm>
          <a:prstGeom prst="rect">
            <a:avLst/>
          </a:prstGeom>
        </p:spPr>
        <p:txBody>
          <a:bodyPr wrap="square" lIns="80682" tIns="80682" rIns="80682" bIns="80682" anchor="ctr">
            <a:norm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529"/>
              </a:spcBef>
              <a:spcAft>
                <a:spcPts val="265"/>
              </a:spcAft>
              <a:buNone/>
            </a:pPr>
            <a:r>
              <a:rPr lang="en-US" sz="1800" b="1" dirty="0">
                <a:solidFill>
                  <a:schemeClr val="accent1"/>
                </a:solidFill>
                <a:latin typeface="+mj-lt"/>
              </a:rPr>
              <a:t>Applies to student and parents who have a new loan made on or after July 1, 2026</a:t>
            </a:r>
          </a:p>
        </p:txBody>
      </p:sp>
      <p:sp>
        <p:nvSpPr>
          <p:cNvPr id="47" name="Inhaltsplatzhalter 4">
            <a:extLst>
              <a:ext uri="{FF2B5EF4-FFF2-40B4-BE49-F238E27FC236}">
                <a16:creationId xmlns:a16="http://schemas.microsoft.com/office/drawing/2014/main" id="{3B07DCB0-8D0B-D2D5-2BB9-7CF3AEBB6E87}"/>
              </a:ext>
            </a:extLst>
          </p:cNvPr>
          <p:cNvSpPr txBox="1">
            <a:spLocks/>
          </p:cNvSpPr>
          <p:nvPr/>
        </p:nvSpPr>
        <p:spPr>
          <a:xfrm>
            <a:off x="1762929" y="4670978"/>
            <a:ext cx="4327771" cy="1704597"/>
          </a:xfrm>
          <a:prstGeom prst="rect">
            <a:avLst/>
          </a:prstGeom>
        </p:spPr>
        <p:txBody>
          <a:bodyPr wrap="square" lIns="80682" tIns="80682" rIns="80682" bIns="80682" anchor="ctr">
            <a:normAutofit fontScale="77500" lnSpcReduction="20000"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529"/>
              </a:spcBef>
              <a:spcAft>
                <a:spcPts val="265"/>
              </a:spcAft>
              <a:buNone/>
            </a:pPr>
            <a:r>
              <a:rPr lang="en-US" b="1" dirty="0">
                <a:solidFill>
                  <a:schemeClr val="accent1"/>
                </a:solidFill>
                <a:latin typeface="+mj-lt"/>
              </a:rPr>
              <a:t>This tiered plan will not count for PSLF</a:t>
            </a:r>
          </a:p>
          <a:p>
            <a:pPr marL="0" indent="0">
              <a:lnSpc>
                <a:spcPct val="110000"/>
              </a:lnSpc>
              <a:spcAft>
                <a:spcPts val="529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+mn-lt"/>
              </a:rPr>
              <a:t>Student borrowers would need to enter RAP, parents borrowing after July 1, 2026 will no longer have a PSLF option. </a:t>
            </a:r>
          </a:p>
          <a:p>
            <a:pPr marL="0" indent="0">
              <a:lnSpc>
                <a:spcPct val="110000"/>
              </a:lnSpc>
              <a:spcAft>
                <a:spcPts val="529"/>
              </a:spcAft>
              <a:buNone/>
            </a:pPr>
            <a:endParaRPr lang="en-US" sz="1400" dirty="0">
              <a:solidFill>
                <a:schemeClr val="tx1"/>
              </a:solidFill>
              <a:latin typeface="+mn-lt"/>
            </a:endParaRPr>
          </a:p>
          <a:p>
            <a:pPr marL="0" indent="0">
              <a:lnSpc>
                <a:spcPct val="110000"/>
              </a:lnSpc>
              <a:spcAft>
                <a:spcPts val="529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+mn-lt"/>
              </a:rPr>
              <a:t>Parents with prior loans wishing to stay in PSLF will want to consider other payment options.</a:t>
            </a: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2ACBD7F1-451D-08D7-CD15-37F153EED26E}"/>
              </a:ext>
            </a:extLst>
          </p:cNvPr>
          <p:cNvGrpSpPr/>
          <p:nvPr/>
        </p:nvGrpSpPr>
        <p:grpSpPr>
          <a:xfrm>
            <a:off x="801203" y="1973680"/>
            <a:ext cx="762562" cy="762562"/>
            <a:chOff x="1284288" y="13619163"/>
            <a:chExt cx="955675" cy="955675"/>
          </a:xfrm>
        </p:grpSpPr>
        <p:sp>
          <p:nvSpPr>
            <p:cNvPr id="147" name="Oval 114">
              <a:extLst>
                <a:ext uri="{FF2B5EF4-FFF2-40B4-BE49-F238E27FC236}">
                  <a16:creationId xmlns:a16="http://schemas.microsoft.com/office/drawing/2014/main" id="{DA093663-4D7E-06BD-7016-2A929AEB63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4288" y="13619163"/>
              <a:ext cx="955675" cy="9556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8" name="Freeform 498">
              <a:extLst>
                <a:ext uri="{FF2B5EF4-FFF2-40B4-BE49-F238E27FC236}">
                  <a16:creationId xmlns:a16="http://schemas.microsoft.com/office/drawing/2014/main" id="{3B9900B1-E424-2903-048B-602B2B0116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0213" y="13752513"/>
              <a:ext cx="127000" cy="77788"/>
            </a:xfrm>
            <a:custGeom>
              <a:avLst/>
              <a:gdLst>
                <a:gd name="T0" fmla="*/ 6 w 32"/>
                <a:gd name="T1" fmla="*/ 20 h 20"/>
                <a:gd name="T2" fmla="*/ 6 w 32"/>
                <a:gd name="T3" fmla="*/ 10 h 20"/>
                <a:gd name="T4" fmla="*/ 2 w 32"/>
                <a:gd name="T5" fmla="*/ 10 h 20"/>
                <a:gd name="T6" fmla="*/ 0 w 32"/>
                <a:gd name="T7" fmla="*/ 7 h 20"/>
                <a:gd name="T8" fmla="*/ 0 w 32"/>
                <a:gd name="T9" fmla="*/ 3 h 20"/>
                <a:gd name="T10" fmla="*/ 2 w 32"/>
                <a:gd name="T11" fmla="*/ 0 h 20"/>
                <a:gd name="T12" fmla="*/ 29 w 32"/>
                <a:gd name="T13" fmla="*/ 0 h 20"/>
                <a:gd name="T14" fmla="*/ 32 w 32"/>
                <a:gd name="T15" fmla="*/ 3 h 20"/>
                <a:gd name="T16" fmla="*/ 32 w 32"/>
                <a:gd name="T17" fmla="*/ 7 h 20"/>
                <a:gd name="T18" fmla="*/ 29 w 32"/>
                <a:gd name="T19" fmla="*/ 10 h 20"/>
                <a:gd name="T20" fmla="*/ 26 w 32"/>
                <a:gd name="T21" fmla="*/ 10 h 20"/>
                <a:gd name="T22" fmla="*/ 26 w 32"/>
                <a:gd name="T2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20">
                  <a:moveTo>
                    <a:pt x="6" y="20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0"/>
                    <a:pt x="0" y="9"/>
                    <a:pt x="0" y="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0" y="0"/>
                    <a:pt x="32" y="1"/>
                    <a:pt x="32" y="3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9"/>
                    <a:pt x="30" y="10"/>
                    <a:pt x="29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20"/>
                    <a:pt x="26" y="20"/>
                    <a:pt x="26" y="20"/>
                  </a:cubicBez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Oval 499">
              <a:extLst>
                <a:ext uri="{FF2B5EF4-FFF2-40B4-BE49-F238E27FC236}">
                  <a16:creationId xmlns:a16="http://schemas.microsoft.com/office/drawing/2014/main" id="{27941E0C-0ED1-C369-2B59-A6C4558E4A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075" y="13830300"/>
              <a:ext cx="550863" cy="550863"/>
            </a:xfrm>
            <a:prstGeom prst="ellipse">
              <a:avLst/>
            </a:pr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Oval 500">
              <a:extLst>
                <a:ext uri="{FF2B5EF4-FFF2-40B4-BE49-F238E27FC236}">
                  <a16:creationId xmlns:a16="http://schemas.microsoft.com/office/drawing/2014/main" id="{D9AFED96-F78E-D361-3532-CE7C0AF1BB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5750" y="13898563"/>
              <a:ext cx="412750" cy="412750"/>
            </a:xfrm>
            <a:prstGeom prst="ellipse">
              <a:avLst/>
            </a:pr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501">
              <a:extLst>
                <a:ext uri="{FF2B5EF4-FFF2-40B4-BE49-F238E27FC236}">
                  <a16:creationId xmlns:a16="http://schemas.microsoft.com/office/drawing/2014/main" id="{4442FEA6-64BF-5B40-C8C6-42D25D3FB2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788" y="14063663"/>
              <a:ext cx="133350" cy="66675"/>
            </a:xfrm>
            <a:custGeom>
              <a:avLst/>
              <a:gdLst>
                <a:gd name="T0" fmla="*/ 6 w 34"/>
                <a:gd name="T1" fmla="*/ 2 h 17"/>
                <a:gd name="T2" fmla="*/ 1 w 34"/>
                <a:gd name="T3" fmla="*/ 11 h 17"/>
                <a:gd name="T4" fmla="*/ 10 w 34"/>
                <a:gd name="T5" fmla="*/ 16 h 17"/>
                <a:gd name="T6" fmla="*/ 34 w 34"/>
                <a:gd name="T7" fmla="*/ 1 h 17"/>
                <a:gd name="T8" fmla="*/ 6 w 34"/>
                <a:gd name="T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7">
                  <a:moveTo>
                    <a:pt x="6" y="2"/>
                  </a:moveTo>
                  <a:cubicBezTo>
                    <a:pt x="2" y="3"/>
                    <a:pt x="0" y="7"/>
                    <a:pt x="1" y="11"/>
                  </a:cubicBezTo>
                  <a:cubicBezTo>
                    <a:pt x="2" y="15"/>
                    <a:pt x="6" y="17"/>
                    <a:pt x="10" y="16"/>
                  </a:cubicBezTo>
                  <a:cubicBezTo>
                    <a:pt x="14" y="14"/>
                    <a:pt x="34" y="1"/>
                    <a:pt x="34" y="1"/>
                  </a:cubicBezTo>
                  <a:cubicBezTo>
                    <a:pt x="34" y="1"/>
                    <a:pt x="10" y="0"/>
                    <a:pt x="6" y="2"/>
                  </a:cubicBez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502">
              <a:extLst>
                <a:ext uri="{FF2B5EF4-FFF2-40B4-BE49-F238E27FC236}">
                  <a16:creationId xmlns:a16="http://schemas.microsoft.com/office/drawing/2014/main" id="{235A1B2B-C876-A89A-77F2-8B5EF9E1C9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3713" y="13936663"/>
              <a:ext cx="0" cy="20638"/>
            </a:xfrm>
            <a:custGeom>
              <a:avLst/>
              <a:gdLst>
                <a:gd name="T0" fmla="*/ 0 h 13"/>
                <a:gd name="T1" fmla="*/ 13 h 13"/>
                <a:gd name="T2" fmla="*/ 0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3">
                  <a:moveTo>
                    <a:pt x="0" y="0"/>
                  </a:moveTo>
                  <a:lnTo>
                    <a:pt x="0" y="1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503">
              <a:extLst>
                <a:ext uri="{FF2B5EF4-FFF2-40B4-BE49-F238E27FC236}">
                  <a16:creationId xmlns:a16="http://schemas.microsoft.com/office/drawing/2014/main" id="{332269EE-DFF6-CBCC-DFCA-679F04B907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3713" y="14252575"/>
              <a:ext cx="0" cy="22225"/>
            </a:xfrm>
            <a:custGeom>
              <a:avLst/>
              <a:gdLst>
                <a:gd name="T0" fmla="*/ 0 h 14"/>
                <a:gd name="T1" fmla="*/ 14 h 14"/>
                <a:gd name="T2" fmla="*/ 0 h 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4">
                  <a:moveTo>
                    <a:pt x="0" y="0"/>
                  </a:moveTo>
                  <a:lnTo>
                    <a:pt x="0" y="1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504">
              <a:extLst>
                <a:ext uri="{FF2B5EF4-FFF2-40B4-BE49-F238E27FC236}">
                  <a16:creationId xmlns:a16="http://schemas.microsoft.com/office/drawing/2014/main" id="{ED89193A-78C8-9478-6B75-8DD71E84A5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5438" y="14106525"/>
              <a:ext cx="22225" cy="0"/>
            </a:xfrm>
            <a:custGeom>
              <a:avLst/>
              <a:gdLst>
                <a:gd name="T0" fmla="*/ 0 w 14"/>
                <a:gd name="T1" fmla="*/ 14 w 14"/>
                <a:gd name="T2" fmla="*/ 0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4">
                  <a:moveTo>
                    <a:pt x="0" y="0"/>
                  </a:moveTo>
                  <a:lnTo>
                    <a:pt x="1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505">
              <a:extLst>
                <a:ext uri="{FF2B5EF4-FFF2-40B4-BE49-F238E27FC236}">
                  <a16:creationId xmlns:a16="http://schemas.microsoft.com/office/drawing/2014/main" id="{458AD146-7CFA-D8F0-B0B4-E9E3B17A1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9763" y="14106525"/>
              <a:ext cx="23813" cy="0"/>
            </a:xfrm>
            <a:custGeom>
              <a:avLst/>
              <a:gdLst>
                <a:gd name="T0" fmla="*/ 0 w 15"/>
                <a:gd name="T1" fmla="*/ 15 w 15"/>
                <a:gd name="T2" fmla="*/ 0 w 1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5">
                  <a:moveTo>
                    <a:pt x="0" y="0"/>
                  </a:move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506">
              <a:extLst>
                <a:ext uri="{FF2B5EF4-FFF2-40B4-BE49-F238E27FC236}">
                  <a16:creationId xmlns:a16="http://schemas.microsoft.com/office/drawing/2014/main" id="{8165A835-69B8-2453-DA9D-0F4E9AA39D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6900" y="13984288"/>
              <a:ext cx="14288" cy="15875"/>
            </a:xfrm>
            <a:custGeom>
              <a:avLst/>
              <a:gdLst>
                <a:gd name="T0" fmla="*/ 9 w 9"/>
                <a:gd name="T1" fmla="*/ 0 h 10"/>
                <a:gd name="T2" fmla="*/ 0 w 9"/>
                <a:gd name="T3" fmla="*/ 10 h 10"/>
                <a:gd name="T4" fmla="*/ 9 w 9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9" y="0"/>
                  </a:moveTo>
                  <a:lnTo>
                    <a:pt x="0" y="10"/>
                  </a:lnTo>
                  <a:lnTo>
                    <a:pt x="9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507">
              <a:extLst>
                <a:ext uri="{FF2B5EF4-FFF2-40B4-BE49-F238E27FC236}">
                  <a16:creationId xmlns:a16="http://schemas.microsoft.com/office/drawing/2014/main" id="{0AB53FA7-0C21-F21A-2EAF-850F060C89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1475" y="14208125"/>
              <a:ext cx="15875" cy="15875"/>
            </a:xfrm>
            <a:custGeom>
              <a:avLst/>
              <a:gdLst>
                <a:gd name="T0" fmla="*/ 10 w 10"/>
                <a:gd name="T1" fmla="*/ 0 h 10"/>
                <a:gd name="T2" fmla="*/ 0 w 10"/>
                <a:gd name="T3" fmla="*/ 10 h 10"/>
                <a:gd name="T4" fmla="*/ 10 w 10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0">
                  <a:moveTo>
                    <a:pt x="10" y="0"/>
                  </a:moveTo>
                  <a:lnTo>
                    <a:pt x="0" y="10"/>
                  </a:lnTo>
                  <a:lnTo>
                    <a:pt x="1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508">
              <a:extLst>
                <a:ext uri="{FF2B5EF4-FFF2-40B4-BE49-F238E27FC236}">
                  <a16:creationId xmlns:a16="http://schemas.microsoft.com/office/drawing/2014/main" id="{09EE21E3-6517-74E5-8A60-D19EEE63FA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1475" y="13984288"/>
              <a:ext cx="15875" cy="15875"/>
            </a:xfrm>
            <a:custGeom>
              <a:avLst/>
              <a:gdLst>
                <a:gd name="T0" fmla="*/ 0 w 10"/>
                <a:gd name="T1" fmla="*/ 0 h 10"/>
                <a:gd name="T2" fmla="*/ 10 w 10"/>
                <a:gd name="T3" fmla="*/ 10 h 10"/>
                <a:gd name="T4" fmla="*/ 0 w 10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0">
                  <a:moveTo>
                    <a:pt x="0" y="0"/>
                  </a:moveTo>
                  <a:lnTo>
                    <a:pt x="10" y="1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509">
              <a:extLst>
                <a:ext uri="{FF2B5EF4-FFF2-40B4-BE49-F238E27FC236}">
                  <a16:creationId xmlns:a16="http://schemas.microsoft.com/office/drawing/2014/main" id="{CEDF4982-3419-0CB8-F9BC-324538AD71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6900" y="14208125"/>
              <a:ext cx="14288" cy="15875"/>
            </a:xfrm>
            <a:custGeom>
              <a:avLst/>
              <a:gdLst>
                <a:gd name="T0" fmla="*/ 0 w 9"/>
                <a:gd name="T1" fmla="*/ 0 h 10"/>
                <a:gd name="T2" fmla="*/ 9 w 9"/>
                <a:gd name="T3" fmla="*/ 10 h 10"/>
                <a:gd name="T4" fmla="*/ 0 w 9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0" y="0"/>
                  </a:moveTo>
                  <a:lnTo>
                    <a:pt x="9" y="1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88DE1F16-97DB-6FA9-26CA-33F744F3ABDF}"/>
              </a:ext>
            </a:extLst>
          </p:cNvPr>
          <p:cNvGrpSpPr/>
          <p:nvPr/>
        </p:nvGrpSpPr>
        <p:grpSpPr>
          <a:xfrm>
            <a:off x="801203" y="3386730"/>
            <a:ext cx="762562" cy="762562"/>
            <a:chOff x="1284288" y="13619163"/>
            <a:chExt cx="955675" cy="955675"/>
          </a:xfrm>
        </p:grpSpPr>
        <p:sp>
          <p:nvSpPr>
            <p:cNvPr id="161" name="Oval 114">
              <a:extLst>
                <a:ext uri="{FF2B5EF4-FFF2-40B4-BE49-F238E27FC236}">
                  <a16:creationId xmlns:a16="http://schemas.microsoft.com/office/drawing/2014/main" id="{5AEE96CE-889D-979D-9A3A-C412450A3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4288" y="13619163"/>
              <a:ext cx="955675" cy="9556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2" name="Freeform 498">
              <a:extLst>
                <a:ext uri="{FF2B5EF4-FFF2-40B4-BE49-F238E27FC236}">
                  <a16:creationId xmlns:a16="http://schemas.microsoft.com/office/drawing/2014/main" id="{E99B80A7-3B65-4F9C-00B4-F2BD98EE8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0213" y="13752513"/>
              <a:ext cx="127000" cy="77788"/>
            </a:xfrm>
            <a:custGeom>
              <a:avLst/>
              <a:gdLst>
                <a:gd name="T0" fmla="*/ 6 w 32"/>
                <a:gd name="T1" fmla="*/ 20 h 20"/>
                <a:gd name="T2" fmla="*/ 6 w 32"/>
                <a:gd name="T3" fmla="*/ 10 h 20"/>
                <a:gd name="T4" fmla="*/ 2 w 32"/>
                <a:gd name="T5" fmla="*/ 10 h 20"/>
                <a:gd name="T6" fmla="*/ 0 w 32"/>
                <a:gd name="T7" fmla="*/ 7 h 20"/>
                <a:gd name="T8" fmla="*/ 0 w 32"/>
                <a:gd name="T9" fmla="*/ 3 h 20"/>
                <a:gd name="T10" fmla="*/ 2 w 32"/>
                <a:gd name="T11" fmla="*/ 0 h 20"/>
                <a:gd name="T12" fmla="*/ 29 w 32"/>
                <a:gd name="T13" fmla="*/ 0 h 20"/>
                <a:gd name="T14" fmla="*/ 32 w 32"/>
                <a:gd name="T15" fmla="*/ 3 h 20"/>
                <a:gd name="T16" fmla="*/ 32 w 32"/>
                <a:gd name="T17" fmla="*/ 7 h 20"/>
                <a:gd name="T18" fmla="*/ 29 w 32"/>
                <a:gd name="T19" fmla="*/ 10 h 20"/>
                <a:gd name="T20" fmla="*/ 26 w 32"/>
                <a:gd name="T21" fmla="*/ 10 h 20"/>
                <a:gd name="T22" fmla="*/ 26 w 32"/>
                <a:gd name="T2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20">
                  <a:moveTo>
                    <a:pt x="6" y="20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0"/>
                    <a:pt x="0" y="9"/>
                    <a:pt x="0" y="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0" y="0"/>
                    <a:pt x="32" y="1"/>
                    <a:pt x="32" y="3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9"/>
                    <a:pt x="30" y="10"/>
                    <a:pt x="29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20"/>
                    <a:pt x="26" y="20"/>
                    <a:pt x="26" y="20"/>
                  </a:cubicBez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Oval 499">
              <a:extLst>
                <a:ext uri="{FF2B5EF4-FFF2-40B4-BE49-F238E27FC236}">
                  <a16:creationId xmlns:a16="http://schemas.microsoft.com/office/drawing/2014/main" id="{C167AB38-B9B6-2530-CF87-5AAF8F8262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075" y="13830300"/>
              <a:ext cx="550863" cy="550863"/>
            </a:xfrm>
            <a:prstGeom prst="ellipse">
              <a:avLst/>
            </a:pr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Oval 500">
              <a:extLst>
                <a:ext uri="{FF2B5EF4-FFF2-40B4-BE49-F238E27FC236}">
                  <a16:creationId xmlns:a16="http://schemas.microsoft.com/office/drawing/2014/main" id="{F9C33487-6002-0037-E3C0-42578C0B8D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5750" y="13898563"/>
              <a:ext cx="412750" cy="412750"/>
            </a:xfrm>
            <a:prstGeom prst="ellipse">
              <a:avLst/>
            </a:pr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501">
              <a:extLst>
                <a:ext uri="{FF2B5EF4-FFF2-40B4-BE49-F238E27FC236}">
                  <a16:creationId xmlns:a16="http://schemas.microsoft.com/office/drawing/2014/main" id="{DD9FD59F-98AC-54A6-CDE8-3A9109FBAB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788" y="14063663"/>
              <a:ext cx="133350" cy="66675"/>
            </a:xfrm>
            <a:custGeom>
              <a:avLst/>
              <a:gdLst>
                <a:gd name="T0" fmla="*/ 6 w 34"/>
                <a:gd name="T1" fmla="*/ 2 h 17"/>
                <a:gd name="T2" fmla="*/ 1 w 34"/>
                <a:gd name="T3" fmla="*/ 11 h 17"/>
                <a:gd name="T4" fmla="*/ 10 w 34"/>
                <a:gd name="T5" fmla="*/ 16 h 17"/>
                <a:gd name="T6" fmla="*/ 34 w 34"/>
                <a:gd name="T7" fmla="*/ 1 h 17"/>
                <a:gd name="T8" fmla="*/ 6 w 34"/>
                <a:gd name="T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7">
                  <a:moveTo>
                    <a:pt x="6" y="2"/>
                  </a:moveTo>
                  <a:cubicBezTo>
                    <a:pt x="2" y="3"/>
                    <a:pt x="0" y="7"/>
                    <a:pt x="1" y="11"/>
                  </a:cubicBezTo>
                  <a:cubicBezTo>
                    <a:pt x="2" y="15"/>
                    <a:pt x="6" y="17"/>
                    <a:pt x="10" y="16"/>
                  </a:cubicBezTo>
                  <a:cubicBezTo>
                    <a:pt x="14" y="14"/>
                    <a:pt x="34" y="1"/>
                    <a:pt x="34" y="1"/>
                  </a:cubicBezTo>
                  <a:cubicBezTo>
                    <a:pt x="34" y="1"/>
                    <a:pt x="10" y="0"/>
                    <a:pt x="6" y="2"/>
                  </a:cubicBez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502">
              <a:extLst>
                <a:ext uri="{FF2B5EF4-FFF2-40B4-BE49-F238E27FC236}">
                  <a16:creationId xmlns:a16="http://schemas.microsoft.com/office/drawing/2014/main" id="{08355250-492C-E3BF-10E5-2B40DF53F5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3713" y="13936663"/>
              <a:ext cx="0" cy="20638"/>
            </a:xfrm>
            <a:custGeom>
              <a:avLst/>
              <a:gdLst>
                <a:gd name="T0" fmla="*/ 0 h 13"/>
                <a:gd name="T1" fmla="*/ 13 h 13"/>
                <a:gd name="T2" fmla="*/ 0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3">
                  <a:moveTo>
                    <a:pt x="0" y="0"/>
                  </a:moveTo>
                  <a:lnTo>
                    <a:pt x="0" y="1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503">
              <a:extLst>
                <a:ext uri="{FF2B5EF4-FFF2-40B4-BE49-F238E27FC236}">
                  <a16:creationId xmlns:a16="http://schemas.microsoft.com/office/drawing/2014/main" id="{60AD559E-8E48-CFE2-163B-2BC194083E6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3713" y="14252575"/>
              <a:ext cx="0" cy="22225"/>
            </a:xfrm>
            <a:custGeom>
              <a:avLst/>
              <a:gdLst>
                <a:gd name="T0" fmla="*/ 0 h 14"/>
                <a:gd name="T1" fmla="*/ 14 h 14"/>
                <a:gd name="T2" fmla="*/ 0 h 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4">
                  <a:moveTo>
                    <a:pt x="0" y="0"/>
                  </a:moveTo>
                  <a:lnTo>
                    <a:pt x="0" y="1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504">
              <a:extLst>
                <a:ext uri="{FF2B5EF4-FFF2-40B4-BE49-F238E27FC236}">
                  <a16:creationId xmlns:a16="http://schemas.microsoft.com/office/drawing/2014/main" id="{CE65C50F-9F3C-3ACA-22B4-ADAC7572C3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5438" y="14106525"/>
              <a:ext cx="22225" cy="0"/>
            </a:xfrm>
            <a:custGeom>
              <a:avLst/>
              <a:gdLst>
                <a:gd name="T0" fmla="*/ 0 w 14"/>
                <a:gd name="T1" fmla="*/ 14 w 14"/>
                <a:gd name="T2" fmla="*/ 0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4">
                  <a:moveTo>
                    <a:pt x="0" y="0"/>
                  </a:moveTo>
                  <a:lnTo>
                    <a:pt x="1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505">
              <a:extLst>
                <a:ext uri="{FF2B5EF4-FFF2-40B4-BE49-F238E27FC236}">
                  <a16:creationId xmlns:a16="http://schemas.microsoft.com/office/drawing/2014/main" id="{57F17871-155D-DA60-AA66-79CA958F3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9763" y="14106525"/>
              <a:ext cx="23813" cy="0"/>
            </a:xfrm>
            <a:custGeom>
              <a:avLst/>
              <a:gdLst>
                <a:gd name="T0" fmla="*/ 0 w 15"/>
                <a:gd name="T1" fmla="*/ 15 w 15"/>
                <a:gd name="T2" fmla="*/ 0 w 1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5">
                  <a:moveTo>
                    <a:pt x="0" y="0"/>
                  </a:move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506">
              <a:extLst>
                <a:ext uri="{FF2B5EF4-FFF2-40B4-BE49-F238E27FC236}">
                  <a16:creationId xmlns:a16="http://schemas.microsoft.com/office/drawing/2014/main" id="{55623F95-6D33-1F2D-2B9A-D91D8E2345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6900" y="13984288"/>
              <a:ext cx="14288" cy="15875"/>
            </a:xfrm>
            <a:custGeom>
              <a:avLst/>
              <a:gdLst>
                <a:gd name="T0" fmla="*/ 9 w 9"/>
                <a:gd name="T1" fmla="*/ 0 h 10"/>
                <a:gd name="T2" fmla="*/ 0 w 9"/>
                <a:gd name="T3" fmla="*/ 10 h 10"/>
                <a:gd name="T4" fmla="*/ 9 w 9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9" y="0"/>
                  </a:moveTo>
                  <a:lnTo>
                    <a:pt x="0" y="10"/>
                  </a:lnTo>
                  <a:lnTo>
                    <a:pt x="9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507">
              <a:extLst>
                <a:ext uri="{FF2B5EF4-FFF2-40B4-BE49-F238E27FC236}">
                  <a16:creationId xmlns:a16="http://schemas.microsoft.com/office/drawing/2014/main" id="{9A6F51FF-2934-9754-7339-38E2BF9E00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1475" y="14208125"/>
              <a:ext cx="15875" cy="15875"/>
            </a:xfrm>
            <a:custGeom>
              <a:avLst/>
              <a:gdLst>
                <a:gd name="T0" fmla="*/ 10 w 10"/>
                <a:gd name="T1" fmla="*/ 0 h 10"/>
                <a:gd name="T2" fmla="*/ 0 w 10"/>
                <a:gd name="T3" fmla="*/ 10 h 10"/>
                <a:gd name="T4" fmla="*/ 10 w 10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0">
                  <a:moveTo>
                    <a:pt x="10" y="0"/>
                  </a:moveTo>
                  <a:lnTo>
                    <a:pt x="0" y="10"/>
                  </a:lnTo>
                  <a:lnTo>
                    <a:pt x="1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508">
              <a:extLst>
                <a:ext uri="{FF2B5EF4-FFF2-40B4-BE49-F238E27FC236}">
                  <a16:creationId xmlns:a16="http://schemas.microsoft.com/office/drawing/2014/main" id="{3B24505C-767A-F2E2-8B36-5300D4E1B6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1475" y="13984288"/>
              <a:ext cx="15875" cy="15875"/>
            </a:xfrm>
            <a:custGeom>
              <a:avLst/>
              <a:gdLst>
                <a:gd name="T0" fmla="*/ 0 w 10"/>
                <a:gd name="T1" fmla="*/ 0 h 10"/>
                <a:gd name="T2" fmla="*/ 10 w 10"/>
                <a:gd name="T3" fmla="*/ 10 h 10"/>
                <a:gd name="T4" fmla="*/ 0 w 10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0">
                  <a:moveTo>
                    <a:pt x="0" y="0"/>
                  </a:moveTo>
                  <a:lnTo>
                    <a:pt x="10" y="1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509">
              <a:extLst>
                <a:ext uri="{FF2B5EF4-FFF2-40B4-BE49-F238E27FC236}">
                  <a16:creationId xmlns:a16="http://schemas.microsoft.com/office/drawing/2014/main" id="{207A8F65-69AD-9113-6FEC-E385C36C8A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6900" y="14208125"/>
              <a:ext cx="14288" cy="15875"/>
            </a:xfrm>
            <a:custGeom>
              <a:avLst/>
              <a:gdLst>
                <a:gd name="T0" fmla="*/ 0 w 9"/>
                <a:gd name="T1" fmla="*/ 0 h 10"/>
                <a:gd name="T2" fmla="*/ 9 w 9"/>
                <a:gd name="T3" fmla="*/ 10 h 10"/>
                <a:gd name="T4" fmla="*/ 0 w 9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0" y="0"/>
                  </a:moveTo>
                  <a:lnTo>
                    <a:pt x="9" y="1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3C8402B1-BF15-066C-4B34-F60DC51792DB}"/>
              </a:ext>
            </a:extLst>
          </p:cNvPr>
          <p:cNvGrpSpPr/>
          <p:nvPr/>
        </p:nvGrpSpPr>
        <p:grpSpPr>
          <a:xfrm>
            <a:off x="801203" y="4758444"/>
            <a:ext cx="762562" cy="762562"/>
            <a:chOff x="1284288" y="13619163"/>
            <a:chExt cx="955675" cy="955675"/>
          </a:xfrm>
        </p:grpSpPr>
        <p:sp>
          <p:nvSpPr>
            <p:cNvPr id="175" name="Oval 114">
              <a:extLst>
                <a:ext uri="{FF2B5EF4-FFF2-40B4-BE49-F238E27FC236}">
                  <a16:creationId xmlns:a16="http://schemas.microsoft.com/office/drawing/2014/main" id="{B4B0E62B-25B4-9282-95EE-BA083338F5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4288" y="13619163"/>
              <a:ext cx="955675" cy="9556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6" name="Freeform 498">
              <a:extLst>
                <a:ext uri="{FF2B5EF4-FFF2-40B4-BE49-F238E27FC236}">
                  <a16:creationId xmlns:a16="http://schemas.microsoft.com/office/drawing/2014/main" id="{4C23E826-D114-BD81-6187-E2D545DB51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0213" y="13752513"/>
              <a:ext cx="127000" cy="77788"/>
            </a:xfrm>
            <a:custGeom>
              <a:avLst/>
              <a:gdLst>
                <a:gd name="T0" fmla="*/ 6 w 32"/>
                <a:gd name="T1" fmla="*/ 20 h 20"/>
                <a:gd name="T2" fmla="*/ 6 w 32"/>
                <a:gd name="T3" fmla="*/ 10 h 20"/>
                <a:gd name="T4" fmla="*/ 2 w 32"/>
                <a:gd name="T5" fmla="*/ 10 h 20"/>
                <a:gd name="T6" fmla="*/ 0 w 32"/>
                <a:gd name="T7" fmla="*/ 7 h 20"/>
                <a:gd name="T8" fmla="*/ 0 w 32"/>
                <a:gd name="T9" fmla="*/ 3 h 20"/>
                <a:gd name="T10" fmla="*/ 2 w 32"/>
                <a:gd name="T11" fmla="*/ 0 h 20"/>
                <a:gd name="T12" fmla="*/ 29 w 32"/>
                <a:gd name="T13" fmla="*/ 0 h 20"/>
                <a:gd name="T14" fmla="*/ 32 w 32"/>
                <a:gd name="T15" fmla="*/ 3 h 20"/>
                <a:gd name="T16" fmla="*/ 32 w 32"/>
                <a:gd name="T17" fmla="*/ 7 h 20"/>
                <a:gd name="T18" fmla="*/ 29 w 32"/>
                <a:gd name="T19" fmla="*/ 10 h 20"/>
                <a:gd name="T20" fmla="*/ 26 w 32"/>
                <a:gd name="T21" fmla="*/ 10 h 20"/>
                <a:gd name="T22" fmla="*/ 26 w 32"/>
                <a:gd name="T2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20">
                  <a:moveTo>
                    <a:pt x="6" y="20"/>
                  </a:moveTo>
                  <a:cubicBezTo>
                    <a:pt x="6" y="10"/>
                    <a:pt x="6" y="10"/>
                    <a:pt x="6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0"/>
                    <a:pt x="0" y="9"/>
                    <a:pt x="0" y="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0" y="0"/>
                    <a:pt x="32" y="1"/>
                    <a:pt x="32" y="3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9"/>
                    <a:pt x="30" y="10"/>
                    <a:pt x="29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20"/>
                    <a:pt x="26" y="20"/>
                    <a:pt x="26" y="20"/>
                  </a:cubicBezTo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Oval 499">
              <a:extLst>
                <a:ext uri="{FF2B5EF4-FFF2-40B4-BE49-F238E27FC236}">
                  <a16:creationId xmlns:a16="http://schemas.microsoft.com/office/drawing/2014/main" id="{37C01FF0-1263-5DED-70A0-3390EC7078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9075" y="13830300"/>
              <a:ext cx="550863" cy="550863"/>
            </a:xfrm>
            <a:prstGeom prst="ellipse">
              <a:avLst/>
            </a:pr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Oval 500">
              <a:extLst>
                <a:ext uri="{FF2B5EF4-FFF2-40B4-BE49-F238E27FC236}">
                  <a16:creationId xmlns:a16="http://schemas.microsoft.com/office/drawing/2014/main" id="{1BCED658-FB0A-2384-1638-2E9E57880F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5750" y="13898563"/>
              <a:ext cx="412750" cy="412750"/>
            </a:xfrm>
            <a:prstGeom prst="ellipse">
              <a:avLst/>
            </a:pr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reeform 501">
              <a:extLst>
                <a:ext uri="{FF2B5EF4-FFF2-40B4-BE49-F238E27FC236}">
                  <a16:creationId xmlns:a16="http://schemas.microsoft.com/office/drawing/2014/main" id="{3B7E3944-0C09-2648-2552-1DE0AF9748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8788" y="14063663"/>
              <a:ext cx="133350" cy="66675"/>
            </a:xfrm>
            <a:custGeom>
              <a:avLst/>
              <a:gdLst>
                <a:gd name="T0" fmla="*/ 6 w 34"/>
                <a:gd name="T1" fmla="*/ 2 h 17"/>
                <a:gd name="T2" fmla="*/ 1 w 34"/>
                <a:gd name="T3" fmla="*/ 11 h 17"/>
                <a:gd name="T4" fmla="*/ 10 w 34"/>
                <a:gd name="T5" fmla="*/ 16 h 17"/>
                <a:gd name="T6" fmla="*/ 34 w 34"/>
                <a:gd name="T7" fmla="*/ 1 h 17"/>
                <a:gd name="T8" fmla="*/ 6 w 34"/>
                <a:gd name="T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7">
                  <a:moveTo>
                    <a:pt x="6" y="2"/>
                  </a:moveTo>
                  <a:cubicBezTo>
                    <a:pt x="2" y="3"/>
                    <a:pt x="0" y="7"/>
                    <a:pt x="1" y="11"/>
                  </a:cubicBezTo>
                  <a:cubicBezTo>
                    <a:pt x="2" y="15"/>
                    <a:pt x="6" y="17"/>
                    <a:pt x="10" y="16"/>
                  </a:cubicBezTo>
                  <a:cubicBezTo>
                    <a:pt x="14" y="14"/>
                    <a:pt x="34" y="1"/>
                    <a:pt x="34" y="1"/>
                  </a:cubicBezTo>
                  <a:cubicBezTo>
                    <a:pt x="34" y="1"/>
                    <a:pt x="10" y="0"/>
                    <a:pt x="6" y="2"/>
                  </a:cubicBez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Freeform 502">
              <a:extLst>
                <a:ext uri="{FF2B5EF4-FFF2-40B4-BE49-F238E27FC236}">
                  <a16:creationId xmlns:a16="http://schemas.microsoft.com/office/drawing/2014/main" id="{73356411-276A-E4E1-5D66-4E2B588359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3713" y="13936663"/>
              <a:ext cx="0" cy="20638"/>
            </a:xfrm>
            <a:custGeom>
              <a:avLst/>
              <a:gdLst>
                <a:gd name="T0" fmla="*/ 0 h 13"/>
                <a:gd name="T1" fmla="*/ 13 h 13"/>
                <a:gd name="T2" fmla="*/ 0 h 1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3">
                  <a:moveTo>
                    <a:pt x="0" y="0"/>
                  </a:moveTo>
                  <a:lnTo>
                    <a:pt x="0" y="1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Freeform 503">
              <a:extLst>
                <a:ext uri="{FF2B5EF4-FFF2-40B4-BE49-F238E27FC236}">
                  <a16:creationId xmlns:a16="http://schemas.microsoft.com/office/drawing/2014/main" id="{F0FA0D3B-FA91-A9D9-86C1-E58988E447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3713" y="14252575"/>
              <a:ext cx="0" cy="22225"/>
            </a:xfrm>
            <a:custGeom>
              <a:avLst/>
              <a:gdLst>
                <a:gd name="T0" fmla="*/ 0 h 14"/>
                <a:gd name="T1" fmla="*/ 14 h 14"/>
                <a:gd name="T2" fmla="*/ 0 h 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4">
                  <a:moveTo>
                    <a:pt x="0" y="0"/>
                  </a:moveTo>
                  <a:lnTo>
                    <a:pt x="0" y="1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2" name="Freeform 504">
              <a:extLst>
                <a:ext uri="{FF2B5EF4-FFF2-40B4-BE49-F238E27FC236}">
                  <a16:creationId xmlns:a16="http://schemas.microsoft.com/office/drawing/2014/main" id="{D06FBBEA-CFD1-41F7-65B0-125DEACD51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5438" y="14106525"/>
              <a:ext cx="22225" cy="0"/>
            </a:xfrm>
            <a:custGeom>
              <a:avLst/>
              <a:gdLst>
                <a:gd name="T0" fmla="*/ 0 w 14"/>
                <a:gd name="T1" fmla="*/ 14 w 14"/>
                <a:gd name="T2" fmla="*/ 0 w 1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4">
                  <a:moveTo>
                    <a:pt x="0" y="0"/>
                  </a:moveTo>
                  <a:lnTo>
                    <a:pt x="1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3" name="Freeform 505">
              <a:extLst>
                <a:ext uri="{FF2B5EF4-FFF2-40B4-BE49-F238E27FC236}">
                  <a16:creationId xmlns:a16="http://schemas.microsoft.com/office/drawing/2014/main" id="{A16A4AA4-E4EC-658C-D62A-7EB1D57C960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9763" y="14106525"/>
              <a:ext cx="23813" cy="0"/>
            </a:xfrm>
            <a:custGeom>
              <a:avLst/>
              <a:gdLst>
                <a:gd name="T0" fmla="*/ 0 w 15"/>
                <a:gd name="T1" fmla="*/ 15 w 15"/>
                <a:gd name="T2" fmla="*/ 0 w 1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5">
                  <a:moveTo>
                    <a:pt x="0" y="0"/>
                  </a:move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4" name="Freeform 506">
              <a:extLst>
                <a:ext uri="{FF2B5EF4-FFF2-40B4-BE49-F238E27FC236}">
                  <a16:creationId xmlns:a16="http://schemas.microsoft.com/office/drawing/2014/main" id="{B98B4A00-FA43-BB25-BE7D-757AF5CE8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6900" y="13984288"/>
              <a:ext cx="14288" cy="15875"/>
            </a:xfrm>
            <a:custGeom>
              <a:avLst/>
              <a:gdLst>
                <a:gd name="T0" fmla="*/ 9 w 9"/>
                <a:gd name="T1" fmla="*/ 0 h 10"/>
                <a:gd name="T2" fmla="*/ 0 w 9"/>
                <a:gd name="T3" fmla="*/ 10 h 10"/>
                <a:gd name="T4" fmla="*/ 9 w 9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9" y="0"/>
                  </a:moveTo>
                  <a:lnTo>
                    <a:pt x="0" y="10"/>
                  </a:lnTo>
                  <a:lnTo>
                    <a:pt x="9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5" name="Freeform 507">
              <a:extLst>
                <a:ext uri="{FF2B5EF4-FFF2-40B4-BE49-F238E27FC236}">
                  <a16:creationId xmlns:a16="http://schemas.microsoft.com/office/drawing/2014/main" id="{3F6B6F57-15F4-EED1-E362-6B2029B75A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1475" y="14208125"/>
              <a:ext cx="15875" cy="15875"/>
            </a:xfrm>
            <a:custGeom>
              <a:avLst/>
              <a:gdLst>
                <a:gd name="T0" fmla="*/ 10 w 10"/>
                <a:gd name="T1" fmla="*/ 0 h 10"/>
                <a:gd name="T2" fmla="*/ 0 w 10"/>
                <a:gd name="T3" fmla="*/ 10 h 10"/>
                <a:gd name="T4" fmla="*/ 10 w 10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0">
                  <a:moveTo>
                    <a:pt x="10" y="0"/>
                  </a:moveTo>
                  <a:lnTo>
                    <a:pt x="0" y="10"/>
                  </a:lnTo>
                  <a:lnTo>
                    <a:pt x="1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6" name="Freeform 508">
              <a:extLst>
                <a:ext uri="{FF2B5EF4-FFF2-40B4-BE49-F238E27FC236}">
                  <a16:creationId xmlns:a16="http://schemas.microsoft.com/office/drawing/2014/main" id="{061B2079-35DB-71A7-F194-5349B194AB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41475" y="13984288"/>
              <a:ext cx="15875" cy="15875"/>
            </a:xfrm>
            <a:custGeom>
              <a:avLst/>
              <a:gdLst>
                <a:gd name="T0" fmla="*/ 0 w 10"/>
                <a:gd name="T1" fmla="*/ 0 h 10"/>
                <a:gd name="T2" fmla="*/ 10 w 10"/>
                <a:gd name="T3" fmla="*/ 10 h 10"/>
                <a:gd name="T4" fmla="*/ 0 w 10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0">
                  <a:moveTo>
                    <a:pt x="0" y="0"/>
                  </a:moveTo>
                  <a:lnTo>
                    <a:pt x="10" y="1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Freeform 509">
              <a:extLst>
                <a:ext uri="{FF2B5EF4-FFF2-40B4-BE49-F238E27FC236}">
                  <a16:creationId xmlns:a16="http://schemas.microsoft.com/office/drawing/2014/main" id="{857C91BB-C365-0A97-F9C0-EB4A8E95A7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6900" y="14208125"/>
              <a:ext cx="14288" cy="15875"/>
            </a:xfrm>
            <a:custGeom>
              <a:avLst/>
              <a:gdLst>
                <a:gd name="T0" fmla="*/ 0 w 9"/>
                <a:gd name="T1" fmla="*/ 0 h 10"/>
                <a:gd name="T2" fmla="*/ 9 w 9"/>
                <a:gd name="T3" fmla="*/ 10 h 10"/>
                <a:gd name="T4" fmla="*/ 0 w 9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0" y="0"/>
                  </a:moveTo>
                  <a:lnTo>
                    <a:pt x="9" y="1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0638" cap="rnd">
              <a:solidFill>
                <a:srgbClr val="FFFF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3DC4A1A-3FE1-03C6-A838-ABDB2072D4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7042524"/>
              </p:ext>
            </p:extLst>
          </p:nvPr>
        </p:nvGraphicFramePr>
        <p:xfrm>
          <a:off x="6376977" y="1781607"/>
          <a:ext cx="5292710" cy="365613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85942">
                  <a:extLst>
                    <a:ext uri="{9D8B030D-6E8A-4147-A177-3AD203B41FA5}">
                      <a16:colId xmlns:a16="http://schemas.microsoft.com/office/drawing/2014/main" val="1515606022"/>
                    </a:ext>
                  </a:extLst>
                </a:gridCol>
                <a:gridCol w="2506768">
                  <a:extLst>
                    <a:ext uri="{9D8B030D-6E8A-4147-A177-3AD203B41FA5}">
                      <a16:colId xmlns:a16="http://schemas.microsoft.com/office/drawing/2014/main" val="3582498150"/>
                    </a:ext>
                  </a:extLst>
                </a:gridCol>
              </a:tblGrid>
              <a:tr h="731226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Loan 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Term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970017"/>
                  </a:ext>
                </a:extLst>
              </a:tr>
              <a:tr h="731226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$0 - $25,000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10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241522"/>
                  </a:ext>
                </a:extLst>
              </a:tr>
              <a:tr h="731226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$25,000 - $50,000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15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713339"/>
                  </a:ext>
                </a:extLst>
              </a:tr>
              <a:tr h="731226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$50,000 - $100,000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20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938623"/>
                  </a:ext>
                </a:extLst>
              </a:tr>
              <a:tr h="731226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More than $100,000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25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6792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234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2" grpId="0"/>
      <p:bldP spid="4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713B550-7206-F540-A3D3-2AAE50040D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D9355C7-6DC4-0941-8776-AC441F37524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5541" y="1368505"/>
            <a:ext cx="10986859" cy="4956095"/>
          </a:xfrm>
        </p:spPr>
        <p:txBody>
          <a:bodyPr/>
          <a:lstStyle/>
          <a:p>
            <a:r>
              <a:rPr lang="en-US" dirty="0"/>
              <a:t>Allows borrowers to rehabilitate a defaulted loan twice now – instead of once as previously allowed</a:t>
            </a:r>
          </a:p>
          <a:p>
            <a:r>
              <a:rPr lang="en-US" dirty="0"/>
              <a:t>Economic hardship and unemployment deferments are sunsetting</a:t>
            </a:r>
          </a:p>
          <a:p>
            <a:pPr lvl="1"/>
            <a:r>
              <a:rPr lang="en-US" dirty="0"/>
              <a:t>Applies to borrowers with loans made on July 1, 2027 or after</a:t>
            </a:r>
          </a:p>
          <a:p>
            <a:r>
              <a:rPr lang="en-US" dirty="0"/>
              <a:t>Changes to loan forbearance</a:t>
            </a:r>
          </a:p>
          <a:p>
            <a:pPr lvl="1"/>
            <a:r>
              <a:rPr lang="en-US" dirty="0"/>
              <a:t>Now up to nine months in any two-year period</a:t>
            </a:r>
          </a:p>
          <a:p>
            <a:pPr lvl="1"/>
            <a:r>
              <a:rPr lang="en-US" dirty="0"/>
              <a:t>Previous rules allowed up to 12 months at a time – cumulative limit three years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81DB977-15FC-0A43-AC2C-8E527456C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Federal Loan Repayment</a:t>
            </a:r>
            <a:endParaRPr lang="en-US" sz="2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C3725A-4930-5E4F-8EA1-1391C146FCB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20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6B9ED-37CE-D99D-47F6-576F6AAF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411BD5-2643-F019-8653-A49BEA90CA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3143C1-D576-8CFD-305E-763FB6EB5D1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Final rules announced on July 1, 2026</a:t>
            </a:r>
          </a:p>
          <a:p>
            <a:r>
              <a:rPr lang="en-US" dirty="0"/>
              <a:t>Merging all accountability frameworks (GE/FVT) into a new one called Student Tuition and Transparency System (STATS)</a:t>
            </a:r>
          </a:p>
          <a:p>
            <a:pPr lvl="1"/>
            <a:r>
              <a:rPr lang="en-US" dirty="0"/>
              <a:t>STATS begins July 1, 2027 for most changes</a:t>
            </a:r>
          </a:p>
          <a:p>
            <a:pPr lvl="2"/>
            <a:r>
              <a:rPr lang="en-US" dirty="0"/>
              <a:t>Optional early implementation starting July 1, 2026</a:t>
            </a:r>
          </a:p>
          <a:p>
            <a:pPr lvl="3"/>
            <a:r>
              <a:rPr lang="en-US" dirty="0"/>
              <a:t>Early implementation is assumed if institution submits October 1, 2026 GE/FVT without the data that the new rules eliminate</a:t>
            </a:r>
          </a:p>
          <a:p>
            <a:pPr lvl="1"/>
            <a:r>
              <a:rPr lang="en-US" dirty="0"/>
              <a:t>Keeps earnings metric but removes debt-to-earnings metric</a:t>
            </a:r>
          </a:p>
          <a:p>
            <a:pPr lvl="1"/>
            <a:r>
              <a:rPr lang="en-US" dirty="0"/>
              <a:t>Applies to almost all programs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8455774-221B-6305-4EEE-00546E4F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Institutional Accountability</a:t>
            </a:r>
            <a:endParaRPr lang="en-US" sz="2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17A4E8-84E2-9CCC-9854-E26D004A94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798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25B7F-3A86-E89C-80CF-9CA82D094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8B89D50-69E6-3E60-54BF-D2FB6C9014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C3E521A-1756-7B26-08F7-1AE38F53B0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en-US" dirty="0"/>
              <a:t>New rules that connect a program’s eligibility for federal aid to the post-graduation earnings of students in that program</a:t>
            </a:r>
          </a:p>
          <a:p>
            <a:pPr lvl="1"/>
            <a:r>
              <a:rPr lang="en-US" dirty="0"/>
              <a:t>Undergraduate Programs – Compares the median U.S. Census Bureau earnings of those with a high school diploma (ages 25-34) to the median earnings of Title IV recipients for undergraduate degree program 4 years post-completion.</a:t>
            </a:r>
          </a:p>
          <a:p>
            <a:pPr lvl="1"/>
            <a:r>
              <a:rPr lang="en-US" dirty="0"/>
              <a:t>Graduate Programs – Comparison is to median U.S. Census Bureau earnings of those with a bachelor's degree with same timing as undergraduate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D30FF15-7B77-BDCA-7B40-2A8190096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Institutional Accountability</a:t>
            </a: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A395C1-FFBF-B2F0-05EE-67E7C362E0E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24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BA113-15C5-C074-F0D3-9C0A298FA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F89DD-B37D-7483-9E58-08D293C1C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Institutional Accountability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ADA0EC-4226-1799-FA3F-9268DB18500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5145" y="1493518"/>
            <a:ext cx="10986859" cy="449631"/>
          </a:xfrm>
        </p:spPr>
        <p:txBody>
          <a:bodyPr>
            <a:normAutofit fontScale="85000" lnSpcReduction="20000"/>
          </a:bodyPr>
          <a:lstStyle/>
          <a:p>
            <a:r>
              <a:rPr lang="en-US" sz="2000" dirty="0"/>
              <a:t>Failing this test in any two of three consecutive years labels that program a “Low-Earning Outcome Program.”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6DDA5E-DF93-9601-016E-5D48A987198A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11124805" y="6324600"/>
            <a:ext cx="457200" cy="533400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E5E76E0-7555-DF46-8D1D-E44CF309909A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FA826C72-0E3D-33FF-BA48-C8E4C4C15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638" y="2460437"/>
            <a:ext cx="9404723" cy="2223399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345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891A6-2F9C-962C-EEBB-169643D01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95C596F-80C5-E711-1597-A53867F13C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CB14602-771B-A98B-4EBF-A18B275123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5541" y="1418430"/>
            <a:ext cx="10986859" cy="4956095"/>
          </a:xfrm>
        </p:spPr>
        <p:txBody>
          <a:bodyPr/>
          <a:lstStyle/>
          <a:p>
            <a:r>
              <a:rPr lang="en-US" dirty="0"/>
              <a:t>New standard – the 50% Institutional Trigger – if more than 50% of an institution’s federal aid dollars or 50% of aid recipients are associated with a failing program – institution is considered not administratively capable</a:t>
            </a:r>
          </a:p>
          <a:p>
            <a:pPr lvl="1"/>
            <a:r>
              <a:rPr lang="en-US" dirty="0"/>
              <a:t>Would cause much stricter oversight</a:t>
            </a:r>
          </a:p>
          <a:p>
            <a:r>
              <a:rPr lang="en-US" dirty="0"/>
              <a:t>Teach-Out option</a:t>
            </a:r>
          </a:p>
          <a:p>
            <a:pPr lvl="1"/>
            <a:r>
              <a:rPr lang="en-US" dirty="0"/>
              <a:t>School commits to program closure to allow current program students to retain federal loan eligibility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52A3714-2AE5-80DD-25EE-E007CBE84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Institutional Accountability Impacts</a:t>
            </a:r>
            <a:endParaRPr lang="en-US" sz="2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E369D0-91A1-5A6B-EA0B-C60EE494AFB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23</a:t>
            </a:fld>
            <a:endParaRPr 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101DCD1-D30E-B84C-795B-FC1C3CBC07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1215595"/>
              </p:ext>
            </p:extLst>
          </p:nvPr>
        </p:nvGraphicFramePr>
        <p:xfrm>
          <a:off x="2844087" y="3890171"/>
          <a:ext cx="6503825" cy="24835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3406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9561A-7D9D-8940-9D67-C036B886ED73}"/>
              </a:ext>
            </a:extLst>
          </p:cNvPr>
          <p:cNvSpPr txBox="1">
            <a:spLocks/>
          </p:cNvSpPr>
          <p:nvPr/>
        </p:nvSpPr>
        <p:spPr>
          <a:xfrm>
            <a:off x="27494" y="0"/>
            <a:ext cx="12164506" cy="6858000"/>
          </a:xfrm>
          <a:prstGeom prst="rect">
            <a:avLst/>
          </a:prstGeom>
        </p:spPr>
        <p:txBody>
          <a:bodyPr tIns="91440" bIns="274320" anchor="ctr" anchorCtr="0">
            <a:normAutofit/>
          </a:bodyPr>
          <a:lstStyle>
            <a:lvl1pPr algn="ctr" defTabSz="75438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/>
              <a:t>How is it Going?</a:t>
            </a:r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6EA202CF-F908-B14C-BA22-673F55953DDC}"/>
              </a:ext>
            </a:extLst>
          </p:cNvPr>
          <p:cNvSpPr/>
          <p:nvPr/>
        </p:nvSpPr>
        <p:spPr>
          <a:xfrm>
            <a:off x="5410200" y="3774610"/>
            <a:ext cx="1371600" cy="76655"/>
          </a:xfrm>
          <a:prstGeom prst="hexagon">
            <a:avLst>
              <a:gd name="adj" fmla="val 56073"/>
              <a:gd name="vf" fmla="val 11547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914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E6E8B70-EBF9-57A2-68BB-C8C2670AADE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592C1E-F630-8070-D997-D50FCFCB8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511" y="1039228"/>
            <a:ext cx="7525698" cy="4096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312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5031E-64F5-601F-43BB-6759A8B10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3CE217-272F-613F-D111-96100D02A8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20E20F6-FE34-067A-EAEF-A92A5C67B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814" y="2733818"/>
            <a:ext cx="4017555" cy="301166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0CF9B36-8491-02C1-F02C-B724DDD17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1554" y="2193342"/>
            <a:ext cx="3897829" cy="387607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1E1ECA5-CC51-968C-989E-1FCC6A4DB1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7746" y="297643"/>
            <a:ext cx="2641774" cy="396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699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0AF1A-3E0A-260A-BEE8-0555BDC07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10BF1DC-2E27-59F1-5122-450B3D1896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5319100-4998-0BD6-7E32-3498862F175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5541" y="1500254"/>
            <a:ext cx="4108889" cy="22233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November 1 Rule</a:t>
            </a:r>
          </a:p>
          <a:p>
            <a:pPr lvl="1"/>
            <a:r>
              <a:rPr lang="en-US" dirty="0"/>
              <a:t>Regulations should be published in final form by November 1 in order to go into effect the following July 1</a:t>
            </a:r>
          </a:p>
          <a:p>
            <a:pPr marL="342900" lvl="1" indent="0">
              <a:buNone/>
            </a:pPr>
            <a:endParaRPr lang="en-US" dirty="0"/>
          </a:p>
          <a:p>
            <a:pPr lvl="2"/>
            <a:endParaRPr lang="en-US" b="1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28A0014-4A9F-FCC2-3F29-15DD3D320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Compressed Timeline</a:t>
            </a:r>
            <a:endParaRPr lang="en-US" sz="2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9E123B-C589-F512-1D7E-C5552962976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27</a:t>
            </a:fld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4277490A-3ACA-3D9A-2AF0-0B5C3DA49B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0277527"/>
              </p:ext>
            </p:extLst>
          </p:nvPr>
        </p:nvGraphicFramePr>
        <p:xfrm>
          <a:off x="5421237" y="2263547"/>
          <a:ext cx="6161163" cy="3842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7C33E032-33DB-8DFC-42C2-AE06774B899C}"/>
              </a:ext>
            </a:extLst>
          </p:cNvPr>
          <p:cNvSpPr txBox="1"/>
          <p:nvPr/>
        </p:nvSpPr>
        <p:spPr>
          <a:xfrm>
            <a:off x="5421237" y="1663561"/>
            <a:ext cx="507019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Timeline of Final Regulations for OB3</a:t>
            </a:r>
          </a:p>
        </p:txBody>
      </p:sp>
    </p:spTree>
    <p:extLst>
      <p:ext uri="{BB962C8B-B14F-4D97-AF65-F5344CB8AC3E}">
        <p14:creationId xmlns:p14="http://schemas.microsoft.com/office/powerpoint/2010/main" val="850456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C0CC4-02BC-D080-0586-E071E1F54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9DBFFC-A4A8-9F33-F4C3-CC47EB111E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D780641-C1B1-F0E6-FBF0-F90BADF4DB6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No time to understand and ask questions</a:t>
            </a:r>
          </a:p>
          <a:p>
            <a:pPr lvl="1"/>
            <a:r>
              <a:rPr lang="en-US" dirty="0"/>
              <a:t>Delay in final regulation release meant aid offices were understanding the new regulations at the same time as packaging for the 2026-27 year</a:t>
            </a:r>
          </a:p>
          <a:p>
            <a:pPr lvl="1"/>
            <a:r>
              <a:rPr lang="en-US" dirty="0"/>
              <a:t>Especially challenging for summer header schools</a:t>
            </a:r>
          </a:p>
          <a:p>
            <a:r>
              <a:rPr lang="en-US" b="1" dirty="0"/>
              <a:t>SIS updates</a:t>
            </a:r>
          </a:p>
          <a:p>
            <a:pPr lvl="1"/>
            <a:r>
              <a:rPr lang="en-US" dirty="0"/>
              <a:t>Compressed timeline meant most information systems were not ready to process with the new rules</a:t>
            </a:r>
          </a:p>
          <a:p>
            <a:pPr lvl="1"/>
            <a:r>
              <a:rPr lang="en-US" dirty="0"/>
              <a:t>Updates are still rolling out this fall</a:t>
            </a:r>
          </a:p>
          <a:p>
            <a:r>
              <a:rPr lang="en-US" b="1" dirty="0"/>
              <a:t>Continued updates from ED with shifting guidance</a:t>
            </a:r>
          </a:p>
          <a:p>
            <a:pPr lvl="1"/>
            <a:r>
              <a:rPr lang="en-US" dirty="0"/>
              <a:t>ED has held several webinars – many of which offered unclear or conflicting guidance</a:t>
            </a:r>
          </a:p>
          <a:p>
            <a:pPr lvl="1"/>
            <a:r>
              <a:rPr lang="en-US" dirty="0"/>
              <a:t>Some questions have only been answered in an ED webinar and not published as official guidance</a:t>
            </a:r>
          </a:p>
          <a:p>
            <a:pPr lvl="2"/>
            <a:r>
              <a:rPr lang="en-US" dirty="0"/>
              <a:t>Causes concern for how to proceed, audits, etc.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A1E949A-251F-CF6F-F86F-37FA3965D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Issues</a:t>
            </a:r>
            <a:endParaRPr lang="en-US" sz="2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845C12-7C19-869F-6DED-0B182D922E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975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3C7D6-5C62-4EF1-CC91-7C4EA099D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08D2A2A-EF1B-7F0D-3298-D15924EFFA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323B5C8-DCA0-5F0F-C60D-06722583590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Very little time to communicate with students and families</a:t>
            </a:r>
          </a:p>
          <a:p>
            <a:pPr lvl="1"/>
            <a:r>
              <a:rPr lang="en-US" sz="2000" dirty="0"/>
              <a:t>Many students qualified for different loan amounts than anticipated</a:t>
            </a:r>
          </a:p>
          <a:p>
            <a:r>
              <a:rPr lang="en-US" sz="2400" b="1" dirty="0"/>
              <a:t>COD processing issues</a:t>
            </a:r>
          </a:p>
          <a:p>
            <a:pPr lvl="1"/>
            <a:r>
              <a:rPr lang="en-US" sz="2000" dirty="0"/>
              <a:t>Still rejecting valid loans</a:t>
            </a:r>
          </a:p>
          <a:p>
            <a:pPr lvl="1"/>
            <a:r>
              <a:rPr lang="en-US" sz="2000" dirty="0"/>
              <a:t>Not reflecting legacy status</a:t>
            </a:r>
          </a:p>
          <a:p>
            <a:r>
              <a:rPr lang="en-US" sz="2400" b="1" dirty="0"/>
              <a:t>Many reprocessed ISIRs throughout the summer</a:t>
            </a:r>
          </a:p>
          <a:p>
            <a:pPr lvl="1"/>
            <a:r>
              <a:rPr lang="en-US" sz="2000" dirty="0"/>
              <a:t>Created large volume of files for institutional review</a:t>
            </a:r>
          </a:p>
          <a:p>
            <a:r>
              <a:rPr lang="en-US" sz="2200" b="1" dirty="0"/>
              <a:t>Concerns about future audits with these </a:t>
            </a:r>
            <a:r>
              <a:rPr lang="en-US" sz="2200" b="1"/>
              <a:t>shifting regulations</a:t>
            </a:r>
            <a:endParaRPr lang="en-US" sz="2200" b="1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3A14600-53D6-444B-BB65-8F283BA4D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Issues</a:t>
            </a:r>
            <a:endParaRPr lang="en-US" sz="2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CEB434-CDD6-2E88-7364-9FA5A964920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E5E76E0-7555-DF46-8D1D-E44CF309909A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31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E1DB795-89EF-2445-9419-83ADBC63C9A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tIns="91440" bIns="274320" anchor="ctr" anchorCtr="0">
            <a:normAutofit/>
          </a:bodyPr>
          <a:lstStyle>
            <a:lvl1pPr algn="ctr" defTabSz="75438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/>
              <a:t>Thank You!</a:t>
            </a:r>
          </a:p>
        </p:txBody>
      </p:sp>
      <p:sp>
        <p:nvSpPr>
          <p:cNvPr id="3" name="Hexagon 2">
            <a:extLst>
              <a:ext uri="{FF2B5EF4-FFF2-40B4-BE49-F238E27FC236}">
                <a16:creationId xmlns:a16="http://schemas.microsoft.com/office/drawing/2014/main" id="{DB808A51-A7F5-1D43-8840-8CB67E7B2BD5}"/>
              </a:ext>
            </a:extLst>
          </p:cNvPr>
          <p:cNvSpPr/>
          <p:nvPr/>
        </p:nvSpPr>
        <p:spPr>
          <a:xfrm>
            <a:off x="5410200" y="3774610"/>
            <a:ext cx="1371600" cy="76655"/>
          </a:xfrm>
          <a:prstGeom prst="hexagon">
            <a:avLst>
              <a:gd name="adj" fmla="val 56073"/>
              <a:gd name="vf" fmla="val 11547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969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PHEAA">
      <a:dk1>
        <a:srgbClr val="000000"/>
      </a:dk1>
      <a:lt1>
        <a:srgbClr val="FFFFFF"/>
      </a:lt1>
      <a:dk2>
        <a:srgbClr val="5F6061"/>
      </a:dk2>
      <a:lt2>
        <a:srgbClr val="FFFFFF"/>
      </a:lt2>
      <a:accent1>
        <a:srgbClr val="0167A0"/>
      </a:accent1>
      <a:accent2>
        <a:srgbClr val="02A3E3"/>
      </a:accent2>
      <a:accent3>
        <a:srgbClr val="01AEC4"/>
      </a:accent3>
      <a:accent4>
        <a:srgbClr val="47812A"/>
      </a:accent4>
      <a:accent5>
        <a:srgbClr val="6BB33E"/>
      </a:accent5>
      <a:accent6>
        <a:srgbClr val="FED256"/>
      </a:accent6>
      <a:hlink>
        <a:srgbClr val="005F87"/>
      </a:hlink>
      <a:folHlink>
        <a:srgbClr val="005F87"/>
      </a:folHlink>
    </a:clrScheme>
    <a:fontScheme name="PHEAA">
      <a:majorFont>
        <a:latin typeface="Roboto Slab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ny Shapes 022724 Wide Format" id="{8EEE26A5-BF3C-AA44-A692-FE2963D9B088}" vid="{83529B7C-574F-FF40-91B3-9E642C4AE21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4fbf871e-ff12-4b1a-b977-5dbc3a75478f}" enabled="0" method="" siteId="{4fbf871e-ff12-4b1a-b977-5dbc3a75478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685</TotalTime>
  <Words>1665</Words>
  <Application>Microsoft Office PowerPoint</Application>
  <PresentationFormat>Widescreen</PresentationFormat>
  <Paragraphs>244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Calibri</vt:lpstr>
      <vt:lpstr>Open Sans</vt:lpstr>
      <vt:lpstr>Roboto Slab</vt:lpstr>
      <vt:lpstr>System Font Regular</vt:lpstr>
      <vt:lpstr>Wingdings</vt:lpstr>
      <vt:lpstr>Office Theme</vt:lpstr>
      <vt:lpstr>One Big Beautiful Bill</vt:lpstr>
      <vt:lpstr>OB3 Impacts to Financial Aid and Enrollment</vt:lpstr>
      <vt:lpstr>Federal Loan Eligibility – Graduate Students</vt:lpstr>
      <vt:lpstr>Updated - Federal Loan Eligibility – Graduate Students</vt:lpstr>
      <vt:lpstr>Limited Exception</vt:lpstr>
      <vt:lpstr>Updated - Limited Exception</vt:lpstr>
      <vt:lpstr>NASFAA Flowchart for Loan Limits</vt:lpstr>
      <vt:lpstr>Impact</vt:lpstr>
      <vt:lpstr>Federal Loan Eligibility – Parent PLUS</vt:lpstr>
      <vt:lpstr>Update and Impact – PLUS Changes</vt:lpstr>
      <vt:lpstr>Update and Impact – PLUS Changes</vt:lpstr>
      <vt:lpstr>Federal Loan Eligibility – Part-Time</vt:lpstr>
      <vt:lpstr>Federal Loan Eligibility – Part-Time</vt:lpstr>
      <vt:lpstr>Update and Impact - Loan Eligibility – Part-Time</vt:lpstr>
      <vt:lpstr>Update and Impact - Loan Eligibility – Part-Time</vt:lpstr>
      <vt:lpstr>Pell Changes</vt:lpstr>
      <vt:lpstr>Federal Loan Repayment</vt:lpstr>
      <vt:lpstr>Tiered Standard Repayment Plan</vt:lpstr>
      <vt:lpstr>Federal Loan Repayment</vt:lpstr>
      <vt:lpstr>Institutional Accountability</vt:lpstr>
      <vt:lpstr>Institutional Accountability</vt:lpstr>
      <vt:lpstr>Institutional Accountability</vt:lpstr>
      <vt:lpstr>Institutional Accountability Impacts</vt:lpstr>
      <vt:lpstr>PowerPoint Presentation</vt:lpstr>
      <vt:lpstr>PowerPoint Presentation</vt:lpstr>
      <vt:lpstr>PowerPoint Presentation</vt:lpstr>
      <vt:lpstr>Compressed Timeline</vt:lpstr>
      <vt:lpstr>Issues</vt:lpstr>
      <vt:lpstr>Issues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Tornabene, Mikaela E</dc:creator>
  <cp:keywords/>
  <dc:description/>
  <cp:lastModifiedBy>Jones, Karen A</cp:lastModifiedBy>
  <cp:revision>7</cp:revision>
  <dcterms:created xsi:type="dcterms:W3CDTF">2024-04-04T15:10:10Z</dcterms:created>
  <dcterms:modified xsi:type="dcterms:W3CDTF">2026-09-04T14:17:00Z</dcterms:modified>
  <cp:category/>
</cp:coreProperties>
</file>